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4"/>
  </p:notesMasterIdLst>
  <p:handoutMasterIdLst>
    <p:handoutMasterId r:id="rId15"/>
  </p:handoutMasterIdLst>
  <p:sldIdLst>
    <p:sldId id="270" r:id="rId3"/>
    <p:sldId id="315" r:id="rId4"/>
    <p:sldId id="312" r:id="rId5"/>
    <p:sldId id="313" r:id="rId6"/>
    <p:sldId id="314" r:id="rId7"/>
    <p:sldId id="317" r:id="rId8"/>
    <p:sldId id="318" r:id="rId9"/>
    <p:sldId id="290" r:id="rId10"/>
    <p:sldId id="284" r:id="rId11"/>
    <p:sldId id="291"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slide" id="{EBA04D78-D1FF-49F4-BDD6-03EE135E606E}">
          <p14:sldIdLst>
            <p14:sldId id="270"/>
          </p14:sldIdLst>
        </p14:section>
        <p14:section name="List of contents" id="{65043596-36B7-4360-BB5C-7A99EFAEC5C9}">
          <p14:sldIdLst/>
        </p14:section>
        <p14:section name="Title, main slides" id="{B26F6679-C236-4D3D-BC2F-CAE5ED400718}">
          <p14:sldIdLst>
            <p14:sldId id="315"/>
            <p14:sldId id="312"/>
            <p14:sldId id="313"/>
            <p14:sldId id="314"/>
            <p14:sldId id="317"/>
            <p14:sldId id="318"/>
            <p14:sldId id="290"/>
            <p14:sldId id="284"/>
            <p14:sldId id="291"/>
          </p14:sldIdLst>
        </p14:section>
        <p14:section name="bibliography" id="{2ECB0A3B-7D16-4F98-AD6A-5308DF7BF07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ECEFA"/>
    <a:srgbClr val="92C6E6"/>
    <a:srgbClr val="80D2F7"/>
    <a:srgbClr val="7ED1F7"/>
    <a:srgbClr val="A1DFFD"/>
    <a:srgbClr val="C0F5FF"/>
    <a:srgbClr val="3C96FA"/>
    <a:srgbClr val="BDE5F9"/>
    <a:srgbClr val="C1E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5" autoAdjust="0"/>
    <p:restoredTop sz="92701" autoAdjust="0"/>
  </p:normalViewPr>
  <p:slideViewPr>
    <p:cSldViewPr snapToGrid="0">
      <p:cViewPr varScale="1">
        <p:scale>
          <a:sx n="77" d="100"/>
          <a:sy n="77" d="100"/>
        </p:scale>
        <p:origin x="1068"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84966E-98CC-6A78-1424-04B6E1F267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153D721-EFB9-BC0E-1DC1-4F7A40F312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753E7D-EEC7-43DF-AF05-49FE1E0C7B25}" type="datetimeFigureOut">
              <a:rPr lang="de-DE" smtClean="0"/>
              <a:t>22.12.2025</a:t>
            </a:fld>
            <a:endParaRPr lang="de-DE"/>
          </a:p>
        </p:txBody>
      </p:sp>
      <p:sp>
        <p:nvSpPr>
          <p:cNvPr id="4" name="Fußzeilenplatzhalter 3">
            <a:extLst>
              <a:ext uri="{FF2B5EF4-FFF2-40B4-BE49-F238E27FC236}">
                <a16:creationId xmlns:a16="http://schemas.microsoft.com/office/drawing/2014/main" id="{A7BF23EC-0BC1-545E-D00A-3466D80002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716600C-B63A-8960-82FD-8DC4BB46C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1B05C7-DCB9-437C-9E32-70E813415345}" type="slidenum">
              <a:rPr lang="de-DE" smtClean="0"/>
              <a:t>‹#›</a:t>
            </a:fld>
            <a:endParaRPr lang="de-DE"/>
          </a:p>
        </p:txBody>
      </p:sp>
    </p:spTree>
    <p:extLst>
      <p:ext uri="{BB962C8B-B14F-4D97-AF65-F5344CB8AC3E}">
        <p14:creationId xmlns:p14="http://schemas.microsoft.com/office/powerpoint/2010/main" val="21950978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2B7C8-164C-4140-932B-122F288D33CD}" type="datetimeFigureOut">
              <a:rPr lang="en-GB" smtClean="0"/>
              <a:t>22/12/2025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3327E-A3FE-4279-B080-AD6DAF9EDC39}" type="slidenum">
              <a:rPr lang="en-GB" smtClean="0"/>
              <a:t>‹#›</a:t>
            </a:fld>
            <a:endParaRPr lang="en-GB"/>
          </a:p>
        </p:txBody>
      </p:sp>
    </p:spTree>
    <p:extLst>
      <p:ext uri="{BB962C8B-B14F-4D97-AF65-F5344CB8AC3E}">
        <p14:creationId xmlns:p14="http://schemas.microsoft.com/office/powerpoint/2010/main" val="377567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29F42-0E86-3329-FD54-5BE9F49D7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C6DD9C-BD71-7DB3-26EE-4F4D3384A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506B0-8CAB-947C-7CC0-5EC7754D85BF}"/>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8E6D7F35-EA45-ECF6-66EE-D66F6343349C}"/>
              </a:ext>
            </a:extLst>
          </p:cNvPr>
          <p:cNvSpPr>
            <a:spLocks noGrp="1"/>
          </p:cNvSpPr>
          <p:nvPr>
            <p:ph type="sldNum" sz="quarter" idx="5"/>
          </p:nvPr>
        </p:nvSpPr>
        <p:spPr/>
        <p:txBody>
          <a:bodyPr/>
          <a:lstStyle/>
          <a:p>
            <a:fld id="{CA23327E-A3FE-4279-B080-AD6DAF9EDC39}" type="slidenum">
              <a:rPr lang="en-GB" smtClean="0"/>
              <a:t>2</a:t>
            </a:fld>
            <a:endParaRPr lang="en-GB"/>
          </a:p>
        </p:txBody>
      </p:sp>
    </p:spTree>
    <p:extLst>
      <p:ext uri="{BB962C8B-B14F-4D97-AF65-F5344CB8AC3E}">
        <p14:creationId xmlns:p14="http://schemas.microsoft.com/office/powerpoint/2010/main" val="202597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D3127-B534-B48A-08B5-AA0722007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35D3A-2141-41D4-4D88-DCE6859318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24E38-F4C0-0A45-F487-B000EFDFDF71}"/>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2AFEFC23-9313-33CB-69FC-F7052A3A7356}"/>
              </a:ext>
            </a:extLst>
          </p:cNvPr>
          <p:cNvSpPr>
            <a:spLocks noGrp="1"/>
          </p:cNvSpPr>
          <p:nvPr>
            <p:ph type="sldNum" sz="quarter" idx="5"/>
          </p:nvPr>
        </p:nvSpPr>
        <p:spPr/>
        <p:txBody>
          <a:bodyPr/>
          <a:lstStyle/>
          <a:p>
            <a:fld id="{CA23327E-A3FE-4279-B080-AD6DAF9EDC39}" type="slidenum">
              <a:rPr lang="en-GB" smtClean="0"/>
              <a:t>3</a:t>
            </a:fld>
            <a:endParaRPr lang="en-GB"/>
          </a:p>
        </p:txBody>
      </p:sp>
    </p:spTree>
    <p:extLst>
      <p:ext uri="{BB962C8B-B14F-4D97-AF65-F5344CB8AC3E}">
        <p14:creationId xmlns:p14="http://schemas.microsoft.com/office/powerpoint/2010/main" val="3696011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E82E-1BEF-6B32-B481-26639303B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5ED0D-C47F-1D0B-E3A9-F9DC4CC0A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588EA-4B82-A4C5-ED46-205677366526}"/>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2A41CA85-EE43-6FC9-755B-D4942346E3FA}"/>
              </a:ext>
            </a:extLst>
          </p:cNvPr>
          <p:cNvSpPr>
            <a:spLocks noGrp="1"/>
          </p:cNvSpPr>
          <p:nvPr>
            <p:ph type="sldNum" sz="quarter" idx="5"/>
          </p:nvPr>
        </p:nvSpPr>
        <p:spPr/>
        <p:txBody>
          <a:bodyPr/>
          <a:lstStyle/>
          <a:p>
            <a:fld id="{CA23327E-A3FE-4279-B080-AD6DAF9EDC39}" type="slidenum">
              <a:rPr lang="en-GB" smtClean="0"/>
              <a:t>4</a:t>
            </a:fld>
            <a:endParaRPr lang="en-GB"/>
          </a:p>
        </p:txBody>
      </p:sp>
    </p:spTree>
    <p:extLst>
      <p:ext uri="{BB962C8B-B14F-4D97-AF65-F5344CB8AC3E}">
        <p14:creationId xmlns:p14="http://schemas.microsoft.com/office/powerpoint/2010/main" val="164645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02CB3-7401-CEA6-B862-004393790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DEF2E3-1F43-73D9-E61E-8002DC8F9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7BF0A-AC77-1493-758D-39E3D3C9BD1F}"/>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54FFC781-FB04-880E-0861-7C2190C380D3}"/>
              </a:ext>
            </a:extLst>
          </p:cNvPr>
          <p:cNvSpPr>
            <a:spLocks noGrp="1"/>
          </p:cNvSpPr>
          <p:nvPr>
            <p:ph type="sldNum" sz="quarter" idx="5"/>
          </p:nvPr>
        </p:nvSpPr>
        <p:spPr/>
        <p:txBody>
          <a:bodyPr/>
          <a:lstStyle/>
          <a:p>
            <a:fld id="{CA23327E-A3FE-4279-B080-AD6DAF9EDC39}" type="slidenum">
              <a:rPr lang="en-GB" smtClean="0"/>
              <a:t>5</a:t>
            </a:fld>
            <a:endParaRPr lang="en-GB"/>
          </a:p>
        </p:txBody>
      </p:sp>
    </p:spTree>
    <p:extLst>
      <p:ext uri="{BB962C8B-B14F-4D97-AF65-F5344CB8AC3E}">
        <p14:creationId xmlns:p14="http://schemas.microsoft.com/office/powerpoint/2010/main" val="3393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7A367-ABE1-D94D-78E6-7E69F7FEC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6EB16-1F96-BC4C-623B-AD5AA641B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11B4B-2E23-71ED-CC88-78A8A6C657C5}"/>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FA2FAA4D-BB18-23C2-0463-52B64DF8571F}"/>
              </a:ext>
            </a:extLst>
          </p:cNvPr>
          <p:cNvSpPr>
            <a:spLocks noGrp="1"/>
          </p:cNvSpPr>
          <p:nvPr>
            <p:ph type="sldNum" sz="quarter" idx="5"/>
          </p:nvPr>
        </p:nvSpPr>
        <p:spPr/>
        <p:txBody>
          <a:bodyPr/>
          <a:lstStyle/>
          <a:p>
            <a:fld id="{CA23327E-A3FE-4279-B080-AD6DAF9EDC39}" type="slidenum">
              <a:rPr lang="en-GB" smtClean="0"/>
              <a:t>6</a:t>
            </a:fld>
            <a:endParaRPr lang="en-GB"/>
          </a:p>
        </p:txBody>
      </p:sp>
    </p:spTree>
    <p:extLst>
      <p:ext uri="{BB962C8B-B14F-4D97-AF65-F5344CB8AC3E}">
        <p14:creationId xmlns:p14="http://schemas.microsoft.com/office/powerpoint/2010/main" val="331903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6C055-D96F-41D6-ACD7-A959FC263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81CF9-4C3E-430B-A927-E47E8C70A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FA1BF-E0A3-630A-0AAA-33EAFD91C804}"/>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D6C1C915-E941-EDBB-267D-E94B90A98A9D}"/>
              </a:ext>
            </a:extLst>
          </p:cNvPr>
          <p:cNvSpPr>
            <a:spLocks noGrp="1"/>
          </p:cNvSpPr>
          <p:nvPr>
            <p:ph type="sldNum" sz="quarter" idx="5"/>
          </p:nvPr>
        </p:nvSpPr>
        <p:spPr/>
        <p:txBody>
          <a:bodyPr/>
          <a:lstStyle/>
          <a:p>
            <a:fld id="{CA23327E-A3FE-4279-B080-AD6DAF9EDC39}" type="slidenum">
              <a:rPr lang="en-GB" smtClean="0"/>
              <a:t>7</a:t>
            </a:fld>
            <a:endParaRPr lang="en-GB"/>
          </a:p>
        </p:txBody>
      </p:sp>
    </p:spTree>
    <p:extLst>
      <p:ext uri="{BB962C8B-B14F-4D97-AF65-F5344CB8AC3E}">
        <p14:creationId xmlns:p14="http://schemas.microsoft.com/office/powerpoint/2010/main" val="139038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mybib.com/tools/ieee-citation-generator"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of team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6458857" y="1978025"/>
            <a:ext cx="4894943" cy="4351338"/>
          </a:xfrm>
        </p:spPr>
        <p:txBody>
          <a:bodyPr>
            <a:normAutofit/>
          </a:bodyPr>
          <a:lstStyle>
            <a:lvl1pPr marL="514350" indent="-514350">
              <a:buFont typeface="+mj-lt"/>
              <a:buAutoNum type="arabicPeriod"/>
              <a:defRPr sz="2200"/>
            </a:lvl1pPr>
            <a:lvl2pPr marL="457200" indent="0">
              <a:buFont typeface="Arial" panose="020B0604020202020204" pitchFamily="34" charset="0"/>
              <a:buNone/>
              <a:defRPr sz="2200"/>
            </a:lvl2pPr>
          </a:lstStyle>
          <a:p>
            <a:pPr lvl="1"/>
            <a:r>
              <a:rPr lang="de-DE" dirty="0"/>
              <a:t>12. </a:t>
            </a:r>
            <a:r>
              <a:rPr lang="de-DE" dirty="0" err="1"/>
              <a:t>Machine</a:t>
            </a:r>
            <a:r>
              <a:rPr lang="de-DE" dirty="0"/>
              <a:t> </a:t>
            </a:r>
            <a:r>
              <a:rPr lang="de-DE" dirty="0" err="1"/>
              <a:t>Bed</a:t>
            </a:r>
            <a:r>
              <a:rPr lang="de-DE" dirty="0"/>
              <a:t> &amp; Yaw System  </a:t>
            </a:r>
          </a:p>
          <a:p>
            <a:pPr lvl="1"/>
            <a:r>
              <a:rPr lang="de-DE" dirty="0"/>
              <a:t>13. Tower  </a:t>
            </a:r>
          </a:p>
          <a:p>
            <a:pPr lvl="1"/>
            <a:r>
              <a:rPr lang="de-DE" dirty="0"/>
              <a:t>14. </a:t>
            </a:r>
            <a:r>
              <a:rPr lang="de-DE" dirty="0" err="1"/>
              <a:t>Foundation</a:t>
            </a:r>
            <a:r>
              <a:rPr lang="de-DE" dirty="0"/>
              <a:t>  </a:t>
            </a:r>
          </a:p>
          <a:p>
            <a:pPr lvl="1"/>
            <a:r>
              <a:rPr lang="de-DE" dirty="0"/>
              <a:t>15. Storage System </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en-GB" dirty="0"/>
              <a:t>Teams</a:t>
            </a:r>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Content Placeholder 2">
            <a:extLst>
              <a:ext uri="{FF2B5EF4-FFF2-40B4-BE49-F238E27FC236}">
                <a16:creationId xmlns:a16="http://schemas.microsoft.com/office/drawing/2014/main" id="{D2466CB9-E665-36BA-2132-8519CA303C97}"/>
              </a:ext>
            </a:extLst>
          </p:cNvPr>
          <p:cNvSpPr>
            <a:spLocks noGrp="1"/>
          </p:cNvSpPr>
          <p:nvPr>
            <p:ph idx="13" hasCustomPrompt="1"/>
          </p:nvPr>
        </p:nvSpPr>
        <p:spPr>
          <a:xfrm>
            <a:off x="838200" y="1978025"/>
            <a:ext cx="4894943" cy="4351338"/>
          </a:xfrm>
        </p:spPr>
        <p:txBody>
          <a:bodyPr>
            <a:normAutofit/>
          </a:bodyPr>
          <a:lstStyle>
            <a:lvl1pPr marL="514350" indent="-514350">
              <a:buFont typeface="+mj-lt"/>
              <a:buAutoNum type="arabicPeriod"/>
              <a:defRPr sz="2200"/>
            </a:lvl1pPr>
            <a:lvl2pPr marL="457200" indent="0" algn="l">
              <a:buFont typeface="Arial" panose="020B0604020202020204" pitchFamily="34" charset="0"/>
              <a:buNone/>
              <a:defRPr sz="2200"/>
            </a:lvl2pPr>
          </a:lstStyle>
          <a:p>
            <a:pPr lvl="1"/>
            <a:r>
              <a:rPr lang="de-DE" dirty="0"/>
              <a:t>1.  </a:t>
            </a:r>
            <a:r>
              <a:rPr lang="de-DE" dirty="0" err="1"/>
              <a:t>Windfarm</a:t>
            </a:r>
            <a:r>
              <a:rPr lang="de-DE" dirty="0"/>
              <a:t> Project Development  </a:t>
            </a:r>
          </a:p>
          <a:p>
            <a:pPr lvl="1"/>
            <a:r>
              <a:rPr lang="de-DE" dirty="0"/>
              <a:t>2.  Loads and Dynamics  </a:t>
            </a:r>
          </a:p>
          <a:p>
            <a:pPr lvl="1"/>
            <a:r>
              <a:rPr lang="de-DE" dirty="0"/>
              <a:t>3.  Feedback Controller  </a:t>
            </a:r>
          </a:p>
          <a:p>
            <a:pPr lvl="1"/>
            <a:r>
              <a:rPr lang="de-DE" dirty="0"/>
              <a:t>4.  Lidar-</a:t>
            </a:r>
            <a:r>
              <a:rPr lang="de-DE" dirty="0" err="1"/>
              <a:t>Assisted</a:t>
            </a:r>
            <a:r>
              <a:rPr lang="de-DE" dirty="0"/>
              <a:t> Controller  </a:t>
            </a:r>
          </a:p>
          <a:p>
            <a:pPr lvl="1"/>
            <a:r>
              <a:rPr lang="de-DE" dirty="0"/>
              <a:t>5.  Rotor Blade </a:t>
            </a:r>
            <a:r>
              <a:rPr lang="de-DE" dirty="0" err="1"/>
              <a:t>Aerodynamics</a:t>
            </a:r>
            <a:r>
              <a:rPr lang="de-DE" dirty="0"/>
              <a:t>  </a:t>
            </a:r>
          </a:p>
          <a:p>
            <a:pPr lvl="1"/>
            <a:r>
              <a:rPr lang="de-DE" dirty="0"/>
              <a:t>6.  Rotor Blade </a:t>
            </a:r>
            <a:r>
              <a:rPr lang="de-DE" dirty="0" err="1"/>
              <a:t>Structures</a:t>
            </a:r>
            <a:r>
              <a:rPr lang="de-DE" dirty="0"/>
              <a:t>  </a:t>
            </a:r>
          </a:p>
          <a:p>
            <a:pPr lvl="1"/>
            <a:r>
              <a:rPr lang="de-DE" dirty="0"/>
              <a:t>7.  </a:t>
            </a:r>
            <a:r>
              <a:rPr lang="de-DE" dirty="0" err="1"/>
              <a:t>Electrical</a:t>
            </a:r>
            <a:r>
              <a:rPr lang="de-DE" dirty="0"/>
              <a:t> </a:t>
            </a:r>
            <a:r>
              <a:rPr lang="de-DE" dirty="0" err="1"/>
              <a:t>Drivetrain</a:t>
            </a:r>
            <a:r>
              <a:rPr lang="de-DE" dirty="0"/>
              <a:t> (EDT)  </a:t>
            </a:r>
          </a:p>
          <a:p>
            <a:pPr lvl="1"/>
            <a:r>
              <a:rPr lang="de-DE" dirty="0"/>
              <a:t>8.  </a:t>
            </a:r>
            <a:r>
              <a:rPr lang="de-DE" dirty="0" err="1"/>
              <a:t>Grid</a:t>
            </a:r>
            <a:r>
              <a:rPr lang="de-DE" dirty="0"/>
              <a:t> Code Development (GCD)  </a:t>
            </a:r>
          </a:p>
          <a:p>
            <a:pPr lvl="1"/>
            <a:r>
              <a:rPr lang="de-DE" dirty="0"/>
              <a:t>9.  Rotor Hub &amp; Pitch System  </a:t>
            </a:r>
          </a:p>
          <a:p>
            <a:pPr lvl="1"/>
            <a:r>
              <a:rPr lang="de-DE" dirty="0"/>
              <a:t>10. Rotor </a:t>
            </a:r>
            <a:r>
              <a:rPr lang="de-DE" dirty="0" err="1"/>
              <a:t>Bearing</a:t>
            </a:r>
            <a:r>
              <a:rPr lang="de-DE" dirty="0"/>
              <a:t> System  </a:t>
            </a:r>
          </a:p>
          <a:p>
            <a:pPr lvl="1"/>
            <a:r>
              <a:rPr lang="de-DE" dirty="0"/>
              <a:t>11. </a:t>
            </a:r>
            <a:r>
              <a:rPr lang="de-DE" dirty="0" err="1"/>
              <a:t>Gearbox</a:t>
            </a:r>
            <a:r>
              <a:rPr lang="de-DE" dirty="0"/>
              <a:t>, Brake, Coupling  </a:t>
            </a:r>
          </a:p>
          <a:p>
            <a:pPr lvl="1"/>
            <a:r>
              <a:rPr lang="de-DE" dirty="0"/>
              <a:t>						</a:t>
            </a:r>
          </a:p>
        </p:txBody>
      </p:sp>
      <p:sp>
        <p:nvSpPr>
          <p:cNvPr id="12" name="Datumsplatzhalter 11">
            <a:extLst>
              <a:ext uri="{FF2B5EF4-FFF2-40B4-BE49-F238E27FC236}">
                <a16:creationId xmlns:a16="http://schemas.microsoft.com/office/drawing/2014/main" id="{FD841E35-8D66-8DA2-B806-8C18E5D28063}"/>
              </a:ext>
            </a:extLst>
          </p:cNvPr>
          <p:cNvSpPr>
            <a:spLocks noGrp="1"/>
          </p:cNvSpPr>
          <p:nvPr>
            <p:ph type="dt" sz="half" idx="14"/>
          </p:nvPr>
        </p:nvSpPr>
        <p:spPr/>
        <p:txBody>
          <a:bodyPr/>
          <a:lstStyle/>
          <a:p>
            <a:fld id="{02AEE8E4-D792-40D2-B8D4-0007E21A0CF8}" type="datetime1">
              <a:rPr lang="en-GB" smtClean="0"/>
              <a:t>22/12/2025</a:t>
            </a:fld>
            <a:endParaRPr lang="en-GB" dirty="0"/>
          </a:p>
        </p:txBody>
      </p:sp>
      <p:sp>
        <p:nvSpPr>
          <p:cNvPr id="16" name="Fußzeilenplatzhalter 15">
            <a:extLst>
              <a:ext uri="{FF2B5EF4-FFF2-40B4-BE49-F238E27FC236}">
                <a16:creationId xmlns:a16="http://schemas.microsoft.com/office/drawing/2014/main" id="{6C28938A-3748-78F8-3D01-B82DF87C9BE6}"/>
              </a:ext>
            </a:extLst>
          </p:cNvPr>
          <p:cNvSpPr>
            <a:spLocks noGrp="1"/>
          </p:cNvSpPr>
          <p:nvPr>
            <p:ph type="ftr" sz="quarter" idx="15"/>
          </p:nvPr>
        </p:nvSpPr>
        <p:spPr/>
        <p:txBody>
          <a:bodyPr/>
          <a:lstStyle/>
          <a:p>
            <a:r>
              <a:rPr lang="en-GB" dirty="0"/>
              <a:t>Optimus Syria</a:t>
            </a:r>
          </a:p>
        </p:txBody>
      </p:sp>
      <p:sp>
        <p:nvSpPr>
          <p:cNvPr id="17" name="Foliennummernplatzhalter 16">
            <a:extLst>
              <a:ext uri="{FF2B5EF4-FFF2-40B4-BE49-F238E27FC236}">
                <a16:creationId xmlns:a16="http://schemas.microsoft.com/office/drawing/2014/main" id="{3A903679-8273-AC0E-AD57-A9C78EE236F1}"/>
              </a:ext>
            </a:extLst>
          </p:cNvPr>
          <p:cNvSpPr>
            <a:spLocks noGrp="1"/>
          </p:cNvSpPr>
          <p:nvPr>
            <p:ph type="sldNum" sz="quarter" idx="16"/>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429331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bliography (Explan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hasCustomPrompt="1"/>
          </p:nvPr>
        </p:nvSpPr>
        <p:spPr/>
        <p:txBody>
          <a:bodyPr/>
          <a:lstStyle>
            <a:lvl1pPr>
              <a:defRPr/>
            </a:lvl1pPr>
          </a:lstStyle>
          <a:p>
            <a:r>
              <a:rPr lang="de-DE" dirty="0" err="1"/>
              <a:t>Bibliography</a:t>
            </a:r>
            <a:r>
              <a:rPr lang="de-DE" dirty="0"/>
              <a:t> – </a:t>
            </a:r>
            <a:r>
              <a:rPr lang="de-DE" dirty="0" err="1"/>
              <a:t>team</a:t>
            </a:r>
            <a:r>
              <a:rPr lang="de-DE" dirty="0"/>
              <a:t> </a:t>
            </a:r>
            <a:r>
              <a:rPr lang="de-DE" dirty="0" err="1"/>
              <a:t>name</a:t>
            </a:r>
            <a:endParaRPr lang="en-GB" dirty="0"/>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[1] </a:t>
            </a:r>
            <a:r>
              <a:rPr lang="en-GB" dirty="0"/>
              <a:t>“How HOMER Calculates Wind Turbine Power Output,” </a:t>
            </a:r>
            <a:r>
              <a:rPr lang="en-GB" i="1" dirty="0"/>
              <a:t>Homerenergy.com</a:t>
            </a:r>
            <a:r>
              <a:rPr lang="en-GB" dirty="0"/>
              <a:t>, 2017. https://www.homerenergy.com/products/pro/docs/3.15/how_homer_calculates_wind_turbine_power_output.html (accessed Aug. 25,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[2] …..</a:t>
            </a:r>
            <a:endParaRPr lang="it-IT" dirty="0"/>
          </a:p>
          <a:p>
            <a:pPr lvl="0"/>
            <a:endParaRPr lang="de-DE" dirty="0"/>
          </a:p>
        </p:txBody>
      </p:sp>
      <p:cxnSp>
        <p:nvCxnSpPr>
          <p:cNvPr id="6" name="Straight Arrow Connector 21">
            <a:extLst>
              <a:ext uri="{FF2B5EF4-FFF2-40B4-BE49-F238E27FC236}">
                <a16:creationId xmlns:a16="http://schemas.microsoft.com/office/drawing/2014/main" id="{9B5BA113-ABD0-9B33-1E2F-5863B083FE29}"/>
              </a:ext>
            </a:extLst>
          </p:cNvPr>
          <p:cNvCxnSpPr>
            <a:cxnSpLocks/>
          </p:cNvCxnSpPr>
          <p:nvPr userDrawn="1"/>
        </p:nvCxnSpPr>
        <p:spPr>
          <a:xfrm flipH="1" flipV="1">
            <a:off x="4994031" y="2734408"/>
            <a:ext cx="1245576" cy="183759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22">
            <a:extLst>
              <a:ext uri="{FF2B5EF4-FFF2-40B4-BE49-F238E27FC236}">
                <a16:creationId xmlns:a16="http://schemas.microsoft.com/office/drawing/2014/main" id="{59531AAE-8AA3-6039-F69E-EDD1AF57C810}"/>
              </a:ext>
            </a:extLst>
          </p:cNvPr>
          <p:cNvSpPr/>
          <p:nvPr userDrawn="1"/>
        </p:nvSpPr>
        <p:spPr>
          <a:xfrm>
            <a:off x="4475285" y="4572000"/>
            <a:ext cx="5969977" cy="167786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The style </a:t>
            </a:r>
            <a:r>
              <a:rPr lang="it-IT" dirty="0" err="1"/>
              <a:t>chosen</a:t>
            </a:r>
            <a:r>
              <a:rPr lang="it-IT" dirty="0"/>
              <a:t> for </a:t>
            </a:r>
            <a:r>
              <a:rPr lang="it-IT" dirty="0" err="1"/>
              <a:t>citation</a:t>
            </a:r>
            <a:r>
              <a:rPr lang="it-IT" dirty="0"/>
              <a:t> </a:t>
            </a:r>
            <a:r>
              <a:rPr lang="it-IT" dirty="0" err="1"/>
              <a:t>is</a:t>
            </a:r>
            <a:r>
              <a:rPr lang="it-IT" dirty="0"/>
              <a:t> IEEE, so </a:t>
            </a:r>
            <a:r>
              <a:rPr lang="it-IT" dirty="0" err="1"/>
              <a:t>if</a:t>
            </a:r>
            <a:r>
              <a:rPr lang="it-IT" dirty="0"/>
              <a:t> </a:t>
            </a:r>
            <a:r>
              <a:rPr lang="it-IT" dirty="0" err="1"/>
              <a:t>you</a:t>
            </a:r>
            <a:r>
              <a:rPr lang="it-IT" dirty="0"/>
              <a:t> </a:t>
            </a:r>
            <a:r>
              <a:rPr lang="it-IT" dirty="0" err="1"/>
              <a:t>want</a:t>
            </a:r>
            <a:r>
              <a:rPr lang="it-IT" dirty="0"/>
              <a:t> to create </a:t>
            </a:r>
            <a:r>
              <a:rPr lang="it-IT" dirty="0" err="1"/>
              <a:t>your</a:t>
            </a:r>
            <a:r>
              <a:rPr lang="it-IT" dirty="0"/>
              <a:t> </a:t>
            </a:r>
            <a:r>
              <a:rPr lang="it-IT" dirty="0" err="1"/>
              <a:t>citation</a:t>
            </a:r>
            <a:r>
              <a:rPr lang="it-IT" dirty="0"/>
              <a:t> follow </a:t>
            </a:r>
            <a:r>
              <a:rPr lang="it-IT" dirty="0" err="1"/>
              <a:t>that</a:t>
            </a:r>
            <a:r>
              <a:rPr lang="it-IT" dirty="0"/>
              <a:t> style. </a:t>
            </a:r>
            <a:r>
              <a:rPr lang="it-IT" dirty="0" err="1"/>
              <a:t>If</a:t>
            </a:r>
            <a:r>
              <a:rPr lang="it-IT" dirty="0"/>
              <a:t> </a:t>
            </a:r>
            <a:r>
              <a:rPr lang="it-IT" dirty="0" err="1"/>
              <a:t>you</a:t>
            </a:r>
            <a:r>
              <a:rPr lang="it-IT" dirty="0"/>
              <a:t> </a:t>
            </a:r>
            <a:r>
              <a:rPr lang="it-IT" dirty="0" err="1"/>
              <a:t>want</a:t>
            </a:r>
            <a:r>
              <a:rPr lang="it-IT" dirty="0"/>
              <a:t> to create an IEEE </a:t>
            </a:r>
            <a:r>
              <a:rPr lang="it-IT" dirty="0" err="1"/>
              <a:t>citation</a:t>
            </a:r>
            <a:r>
              <a:rPr lang="it-IT" dirty="0"/>
              <a:t> from a website, </a:t>
            </a:r>
            <a:r>
              <a:rPr lang="it-IT" dirty="0" err="1"/>
              <a:t>you</a:t>
            </a:r>
            <a:r>
              <a:rPr lang="it-IT" dirty="0"/>
              <a:t> can use some free </a:t>
            </a:r>
            <a:r>
              <a:rPr lang="it-IT" dirty="0" err="1"/>
              <a:t>converters</a:t>
            </a:r>
            <a:r>
              <a:rPr lang="it-IT" dirty="0"/>
              <a:t> </a:t>
            </a:r>
            <a:r>
              <a:rPr lang="it-IT" dirty="0" err="1"/>
              <a:t>available</a:t>
            </a:r>
            <a:r>
              <a:rPr lang="it-IT" dirty="0"/>
              <a:t> on the internet, like:</a:t>
            </a:r>
          </a:p>
          <a:p>
            <a:pPr algn="ctr"/>
            <a:r>
              <a:rPr lang="en-GB" b="1" dirty="0">
                <a:hlinkClick r:id="rId2"/>
              </a:rPr>
              <a:t>https://www.mybib.com/tools/ieee-citation-generator</a:t>
            </a:r>
            <a:r>
              <a:rPr lang="en-GB" b="1" dirty="0"/>
              <a:t> </a:t>
            </a:r>
          </a:p>
        </p:txBody>
      </p:sp>
      <p:cxnSp>
        <p:nvCxnSpPr>
          <p:cNvPr id="4" name="Straight Connector 5">
            <a:extLst>
              <a:ext uri="{FF2B5EF4-FFF2-40B4-BE49-F238E27FC236}">
                <a16:creationId xmlns:a16="http://schemas.microsoft.com/office/drawing/2014/main" id="{7CC2DA80-2404-1A96-924E-A52A1DBAA341}"/>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0" name="Rectangle 7">
            <a:extLst>
              <a:ext uri="{FF2B5EF4-FFF2-40B4-BE49-F238E27FC236}">
                <a16:creationId xmlns:a16="http://schemas.microsoft.com/office/drawing/2014/main" id="{226F6F8F-D65D-4B43-5785-E89E617F8616}"/>
              </a:ext>
            </a:extLst>
          </p:cNvPr>
          <p:cNvSpPr/>
          <p:nvPr userDrawn="1"/>
        </p:nvSpPr>
        <p:spPr>
          <a:xfrm>
            <a:off x="908165" y="3299037"/>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1" name="Datumsplatzhalter 10">
            <a:extLst>
              <a:ext uri="{FF2B5EF4-FFF2-40B4-BE49-F238E27FC236}">
                <a16:creationId xmlns:a16="http://schemas.microsoft.com/office/drawing/2014/main" id="{376AEEC7-3E6C-8FE6-7104-34FC937946F1}"/>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2" name="Fußzeilenplatzhalter 11">
            <a:extLst>
              <a:ext uri="{FF2B5EF4-FFF2-40B4-BE49-F238E27FC236}">
                <a16:creationId xmlns:a16="http://schemas.microsoft.com/office/drawing/2014/main" id="{527D13C7-4982-3CF9-E6C0-8109C888A5C4}"/>
              </a:ext>
            </a:extLst>
          </p:cNvPr>
          <p:cNvSpPr>
            <a:spLocks noGrp="1"/>
          </p:cNvSpPr>
          <p:nvPr>
            <p:ph type="ftr" sz="quarter" idx="11"/>
          </p:nvPr>
        </p:nvSpPr>
        <p:spPr/>
        <p:txBody>
          <a:bodyPr/>
          <a:lstStyle/>
          <a:p>
            <a:r>
              <a:rPr lang="en-GB"/>
              <a:t>Team Name / Optimus Syria</a:t>
            </a:r>
            <a:endParaRPr lang="en-GB" dirty="0"/>
          </a:p>
        </p:txBody>
      </p:sp>
      <p:sp>
        <p:nvSpPr>
          <p:cNvPr id="13" name="Foliennummernplatzhalter 12">
            <a:extLst>
              <a:ext uri="{FF2B5EF4-FFF2-40B4-BE49-F238E27FC236}">
                <a16:creationId xmlns:a16="http://schemas.microsoft.com/office/drawing/2014/main" id="{44A0136B-0337-50A8-941C-6DC048DC6892}"/>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4" name="Textplatzhalter 16">
            <a:extLst>
              <a:ext uri="{FF2B5EF4-FFF2-40B4-BE49-F238E27FC236}">
                <a16:creationId xmlns:a16="http://schemas.microsoft.com/office/drawing/2014/main" id="{A21B8924-2541-A57C-7990-899E2DC11FD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09643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bl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hasCustomPrompt="1"/>
          </p:nvPr>
        </p:nvSpPr>
        <p:spPr/>
        <p:txBody>
          <a:bodyPr/>
          <a:lstStyle>
            <a:lvl1pPr>
              <a:defRPr/>
            </a:lvl1pPr>
          </a:lstStyle>
          <a:p>
            <a:r>
              <a:rPr lang="de-DE" dirty="0" err="1"/>
              <a:t>Bibliography</a:t>
            </a:r>
            <a:r>
              <a:rPr lang="de-DE" dirty="0"/>
              <a:t> – </a:t>
            </a:r>
            <a:r>
              <a:rPr lang="de-DE" dirty="0" err="1"/>
              <a:t>team</a:t>
            </a:r>
            <a:r>
              <a:rPr lang="de-DE" dirty="0"/>
              <a:t> </a:t>
            </a:r>
            <a:r>
              <a:rPr lang="de-DE" dirty="0" err="1"/>
              <a:t>name</a:t>
            </a:r>
            <a:endParaRPr lang="en-GB" dirty="0"/>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[1] </a:t>
            </a:r>
            <a:r>
              <a:rPr lang="en-GB" dirty="0"/>
              <a:t>“How HOMER Calculates Wind Turbine Power Output,” </a:t>
            </a:r>
            <a:r>
              <a:rPr lang="en-GB" i="1" dirty="0"/>
              <a:t>Homerenergy.com</a:t>
            </a:r>
            <a:r>
              <a:rPr lang="en-GB" dirty="0"/>
              <a:t>, 2017. https://www.homerenergy.com/products/pro/docs/3.15/how_homer_calculates_wind_turbine_power_output.html (accessed Aug. 25,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[2] …..</a:t>
            </a:r>
            <a:endParaRPr lang="it-IT" dirty="0"/>
          </a:p>
          <a:p>
            <a:pPr lvl="0"/>
            <a:endParaRPr lang="de-DE" dirty="0"/>
          </a:p>
        </p:txBody>
      </p:sp>
      <p:cxnSp>
        <p:nvCxnSpPr>
          <p:cNvPr id="4" name="Straight Connector 5">
            <a:extLst>
              <a:ext uri="{FF2B5EF4-FFF2-40B4-BE49-F238E27FC236}">
                <a16:creationId xmlns:a16="http://schemas.microsoft.com/office/drawing/2014/main" id="{7CC2DA80-2404-1A96-924E-A52A1DBAA341}"/>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6" name="Datumsplatzhalter 5">
            <a:extLst>
              <a:ext uri="{FF2B5EF4-FFF2-40B4-BE49-F238E27FC236}">
                <a16:creationId xmlns:a16="http://schemas.microsoft.com/office/drawing/2014/main" id="{79BDC2AF-40F8-8529-16FE-AE51A8BD447C}"/>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3A36B392-F5AC-41D8-5903-3EE036BA8CB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7595A811-7A18-1583-7B9C-87A7CBB7F159}"/>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5E735FEA-D591-2E8E-B9B4-2A6BAFE00D4F}"/>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22328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3920-E451-6E8D-B0CB-C3FB9C0F70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7CFBA5-B73E-6B89-322D-7C32A35A12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4BF8199-371A-141A-1CD7-D551EEEFDF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Datumsplatzhalter 7">
            <a:extLst>
              <a:ext uri="{FF2B5EF4-FFF2-40B4-BE49-F238E27FC236}">
                <a16:creationId xmlns:a16="http://schemas.microsoft.com/office/drawing/2014/main" id="{16092FF3-E2C2-B5C5-579F-21F140EB3AA1}"/>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85AD0AE9-D3B7-2239-8DBB-350367E7DC5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E1BD0BA0-666C-E532-C68B-11386947BA13}"/>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027E2607-9D4B-3DD5-A6A2-FC3CB80BCC1F}"/>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442350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F7B7-87CF-1A3E-E33E-44DC6E0152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B21B8D-C5F5-5242-4069-B1546B4BC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D26CD-98BD-17E2-BE55-DBB74BBC64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63B8D60-279E-D76A-9222-12B704BAE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1AF34B-F683-41AD-C71C-8E8C66CC4C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umsplatzhalter 9">
            <a:extLst>
              <a:ext uri="{FF2B5EF4-FFF2-40B4-BE49-F238E27FC236}">
                <a16:creationId xmlns:a16="http://schemas.microsoft.com/office/drawing/2014/main" id="{4EB4231A-B976-E0CE-75F3-D34A6911E251}"/>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1" name="Fußzeilenplatzhalter 10">
            <a:extLst>
              <a:ext uri="{FF2B5EF4-FFF2-40B4-BE49-F238E27FC236}">
                <a16:creationId xmlns:a16="http://schemas.microsoft.com/office/drawing/2014/main" id="{2E601F58-36C8-D2D9-A619-7EE495853C62}"/>
              </a:ext>
            </a:extLst>
          </p:cNvPr>
          <p:cNvSpPr>
            <a:spLocks noGrp="1"/>
          </p:cNvSpPr>
          <p:nvPr>
            <p:ph type="ftr" sz="quarter" idx="11"/>
          </p:nvPr>
        </p:nvSpPr>
        <p:spPr/>
        <p:txBody>
          <a:bodyPr/>
          <a:lstStyle/>
          <a:p>
            <a:r>
              <a:rPr lang="en-GB"/>
              <a:t>Team Name / Optimus Syria</a:t>
            </a:r>
            <a:endParaRPr lang="en-GB" dirty="0"/>
          </a:p>
        </p:txBody>
      </p:sp>
      <p:sp>
        <p:nvSpPr>
          <p:cNvPr id="12" name="Foliennummernplatzhalter 11">
            <a:extLst>
              <a:ext uri="{FF2B5EF4-FFF2-40B4-BE49-F238E27FC236}">
                <a16:creationId xmlns:a16="http://schemas.microsoft.com/office/drawing/2014/main" id="{EBFB4D11-F600-12A5-E5C2-DCA390332C8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3" name="Textplatzhalter 16">
            <a:extLst>
              <a:ext uri="{FF2B5EF4-FFF2-40B4-BE49-F238E27FC236}">
                <a16:creationId xmlns:a16="http://schemas.microsoft.com/office/drawing/2014/main" id="{39AFE95F-2805-F887-3AF4-313C835B1731}"/>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4378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A9CAB1E-C3D8-B43B-64D5-963D13F3D840}"/>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6" name="Fußzeilenplatzhalter 5">
            <a:extLst>
              <a:ext uri="{FF2B5EF4-FFF2-40B4-BE49-F238E27FC236}">
                <a16:creationId xmlns:a16="http://schemas.microsoft.com/office/drawing/2014/main" id="{3B3E84C0-2A5E-8136-84E3-1F57CD264AF4}"/>
              </a:ext>
            </a:extLst>
          </p:cNvPr>
          <p:cNvSpPr>
            <a:spLocks noGrp="1"/>
          </p:cNvSpPr>
          <p:nvPr>
            <p:ph type="ftr" sz="quarter" idx="11"/>
          </p:nvPr>
        </p:nvSpPr>
        <p:spPr/>
        <p:txBody>
          <a:bodyPr/>
          <a:lstStyle/>
          <a:p>
            <a:r>
              <a:rPr lang="en-GB"/>
              <a:t>Team Name / Optimus Syria</a:t>
            </a:r>
            <a:endParaRPr lang="en-GB" dirty="0"/>
          </a:p>
        </p:txBody>
      </p:sp>
      <p:sp>
        <p:nvSpPr>
          <p:cNvPr id="7" name="Foliennummernplatzhalter 6">
            <a:extLst>
              <a:ext uri="{FF2B5EF4-FFF2-40B4-BE49-F238E27FC236}">
                <a16:creationId xmlns:a16="http://schemas.microsoft.com/office/drawing/2014/main" id="{279EE80A-8782-7800-16FF-963D026BCCF5}"/>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8" name="Textplatzhalter 16">
            <a:extLst>
              <a:ext uri="{FF2B5EF4-FFF2-40B4-BE49-F238E27FC236}">
                <a16:creationId xmlns:a16="http://schemas.microsoft.com/office/drawing/2014/main" id="{CFBF4831-0820-F79B-E15A-914A0E578D4E}"/>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53700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D20E-7D43-D4CD-1058-46300B8EE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B6584A-B476-0EA1-C12B-07C273F70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1694232-1597-B186-D108-397BCF21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umsplatzhalter 7">
            <a:extLst>
              <a:ext uri="{FF2B5EF4-FFF2-40B4-BE49-F238E27FC236}">
                <a16:creationId xmlns:a16="http://schemas.microsoft.com/office/drawing/2014/main" id="{63342531-5FA3-5F71-CEB1-CFCD86F1701F}"/>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0D108632-F456-C23D-6809-CF44E36A522C}"/>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14F6375C-67FA-9BF2-A821-A5611C211C9C}"/>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6E6CFA6E-C964-BB71-3D6D-D966EE46607E}"/>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84655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DC87-27CE-5A07-9629-719DC91DE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65E744-3606-1D16-E7B2-58DAFC3E8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EEA9C703-BF20-85AF-358A-01ADED33C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umsplatzhalter 7">
            <a:extLst>
              <a:ext uri="{FF2B5EF4-FFF2-40B4-BE49-F238E27FC236}">
                <a16:creationId xmlns:a16="http://schemas.microsoft.com/office/drawing/2014/main" id="{0DAC50BC-A24B-779F-0533-7A27D611B159}"/>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2B06DBDC-0EA1-59AB-DB5D-AEE297E6184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3EB43FC5-BB47-1A87-75C6-C0AFB5C7235F}"/>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680B36F8-3A7C-6F05-A0AB-F3F43BA0922B}"/>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12613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4B09-72C5-4D15-0E4C-46764EB8C8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B470E9-1D3C-D5B3-7A54-66BD900997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umsplatzhalter 6">
            <a:extLst>
              <a:ext uri="{FF2B5EF4-FFF2-40B4-BE49-F238E27FC236}">
                <a16:creationId xmlns:a16="http://schemas.microsoft.com/office/drawing/2014/main" id="{0C34C088-08EA-3896-8F05-16D82C511456}"/>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8" name="Fußzeilenplatzhalter 7">
            <a:extLst>
              <a:ext uri="{FF2B5EF4-FFF2-40B4-BE49-F238E27FC236}">
                <a16:creationId xmlns:a16="http://schemas.microsoft.com/office/drawing/2014/main" id="{08EA7E74-7B1F-8648-209E-BFE07FF1E458}"/>
              </a:ext>
            </a:extLst>
          </p:cNvPr>
          <p:cNvSpPr>
            <a:spLocks noGrp="1"/>
          </p:cNvSpPr>
          <p:nvPr>
            <p:ph type="ftr" sz="quarter" idx="11"/>
          </p:nvPr>
        </p:nvSpPr>
        <p:spPr/>
        <p:txBody>
          <a:bodyPr/>
          <a:lstStyle/>
          <a:p>
            <a:r>
              <a:rPr lang="en-GB"/>
              <a:t>Team Name / Optimus Syria</a:t>
            </a:r>
            <a:endParaRPr lang="en-GB" dirty="0"/>
          </a:p>
        </p:txBody>
      </p:sp>
      <p:sp>
        <p:nvSpPr>
          <p:cNvPr id="9" name="Foliennummernplatzhalter 8">
            <a:extLst>
              <a:ext uri="{FF2B5EF4-FFF2-40B4-BE49-F238E27FC236}">
                <a16:creationId xmlns:a16="http://schemas.microsoft.com/office/drawing/2014/main" id="{62B97D1D-1741-1791-CBA3-FA5CA67CA7DB}"/>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0" name="Textplatzhalter 16">
            <a:extLst>
              <a:ext uri="{FF2B5EF4-FFF2-40B4-BE49-F238E27FC236}">
                <a16:creationId xmlns:a16="http://schemas.microsoft.com/office/drawing/2014/main" id="{6A2FA29E-F5F4-39E0-E0C6-CACC20E04F15}"/>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268711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kaler Titel u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8A110-A33F-744D-89CB-FFCF49E08A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B6FACB-31E5-361F-D71D-18FCBA550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umsplatzhalter 6">
            <a:extLst>
              <a:ext uri="{FF2B5EF4-FFF2-40B4-BE49-F238E27FC236}">
                <a16:creationId xmlns:a16="http://schemas.microsoft.com/office/drawing/2014/main" id="{05945ED5-EBD1-3567-F959-B92E831E5149}"/>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8" name="Fußzeilenplatzhalter 7">
            <a:extLst>
              <a:ext uri="{FF2B5EF4-FFF2-40B4-BE49-F238E27FC236}">
                <a16:creationId xmlns:a16="http://schemas.microsoft.com/office/drawing/2014/main" id="{CBB6A4D0-1BA6-C02F-BE18-391B96E98DE3}"/>
              </a:ext>
            </a:extLst>
          </p:cNvPr>
          <p:cNvSpPr>
            <a:spLocks noGrp="1"/>
          </p:cNvSpPr>
          <p:nvPr>
            <p:ph type="ftr" sz="quarter" idx="11"/>
          </p:nvPr>
        </p:nvSpPr>
        <p:spPr/>
        <p:txBody>
          <a:bodyPr/>
          <a:lstStyle/>
          <a:p>
            <a:r>
              <a:rPr lang="en-GB"/>
              <a:t>Team Name / Optimus Syria</a:t>
            </a:r>
            <a:endParaRPr lang="en-GB" dirty="0"/>
          </a:p>
        </p:txBody>
      </p:sp>
      <p:sp>
        <p:nvSpPr>
          <p:cNvPr id="9" name="Foliennummernplatzhalter 8">
            <a:extLst>
              <a:ext uri="{FF2B5EF4-FFF2-40B4-BE49-F238E27FC236}">
                <a16:creationId xmlns:a16="http://schemas.microsoft.com/office/drawing/2014/main" id="{9412E4BF-484F-C87E-8228-534B62A6BCEA}"/>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0" name="Textplatzhalter 16">
            <a:extLst>
              <a:ext uri="{FF2B5EF4-FFF2-40B4-BE49-F238E27FC236}">
                <a16:creationId xmlns:a16="http://schemas.microsoft.com/office/drawing/2014/main" id="{A24C13F3-9C79-1E9F-ED48-61D2AD9586E3}"/>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070189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slide 1">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E6E28C-7B17-1432-D698-5D8867EE337B}"/>
              </a:ext>
            </a:extLst>
          </p:cNvPr>
          <p:cNvSpPr txBox="1">
            <a:spLocks/>
          </p:cNvSpPr>
          <p:nvPr userDrawn="1"/>
        </p:nvSpPr>
        <p:spPr>
          <a:xfrm>
            <a:off x="1412841" y="2281143"/>
            <a:ext cx="9144000" cy="912598"/>
          </a:xfrm>
          <a:prstGeom prst="rect">
            <a:avLst/>
          </a:prstGeom>
        </p:spPr>
        <p:txBody>
          <a:bodyPr vert="horz" lIns="91440" tIns="45720" rIns="91440" bIns="45720" rtlCol="0" anchor="b">
            <a:no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6600" b="1" i="0" u="none" strike="noStrike" kern="1200" cap="none" spc="0" normalizeH="0" baseline="0" noProof="0">
                <a:ln/>
                <a:solidFill>
                  <a:srgbClr val="156082"/>
                </a:solidFill>
                <a:effectLst/>
                <a:uLnTx/>
                <a:uFillTx/>
                <a:latin typeface="Times New Roman" panose="02020603050405020304" pitchFamily="18" charset="0"/>
                <a:ea typeface="+mj-ea"/>
                <a:cs typeface="Times New Roman" panose="02020603050405020304" pitchFamily="18" charset="0"/>
              </a:rPr>
              <a:t>Optimus Syria</a:t>
            </a:r>
            <a:endParaRPr kumimoji="0" lang="en-GB" sz="6600" b="1" i="0" u="none" strike="noStrike" kern="1200" cap="none" spc="0" normalizeH="0" baseline="0" noProof="0" dirty="0">
              <a:ln/>
              <a:solidFill>
                <a:srgbClr val="156082"/>
              </a:solidFill>
              <a:effectLst/>
              <a:uLnTx/>
              <a:uFillTx/>
              <a:latin typeface="Times New Roman" panose="02020603050405020304" pitchFamily="18" charset="0"/>
              <a:ea typeface="+mj-ea"/>
              <a:cs typeface="Times New Roman" panose="02020603050405020304" pitchFamily="18" charset="0"/>
            </a:endParaRPr>
          </a:p>
        </p:txBody>
      </p:sp>
      <p:pic>
        <p:nvPicPr>
          <p:cNvPr id="9" name="Picture 8" descr="Hochschule Flensburg (Fachhochschule) – Wikipedia">
            <a:extLst>
              <a:ext uri="{FF2B5EF4-FFF2-40B4-BE49-F238E27FC236}">
                <a16:creationId xmlns:a16="http://schemas.microsoft.com/office/drawing/2014/main" id="{A98E8D30-71DB-C779-1E77-2B8D1F32463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577870" y="80932"/>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blue text&#10;&#10;AI-generated content may be incorrect.">
            <a:extLst>
              <a:ext uri="{FF2B5EF4-FFF2-40B4-BE49-F238E27FC236}">
                <a16:creationId xmlns:a16="http://schemas.microsoft.com/office/drawing/2014/main" id="{7FC9E882-BB5D-1CC3-9AD4-1ADE555B83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6095999" y="33018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3EFF5A11-92DF-BC35-55CA-EECA202C55B3}"/>
              </a:ext>
            </a:extLst>
          </p:cNvPr>
          <p:cNvPicPr>
            <a:picLocks noChangeAspect="1"/>
          </p:cNvPicPr>
          <p:nvPr userDrawn="1"/>
        </p:nvPicPr>
        <p:blipFill>
          <a:blip r:embed="rId5"/>
          <a:srcRect l="4671"/>
          <a:stretch/>
        </p:blipFill>
        <p:spPr>
          <a:xfrm>
            <a:off x="135741" y="211147"/>
            <a:ext cx="3179298" cy="1541909"/>
          </a:xfrm>
          <a:prstGeom prst="rect">
            <a:avLst/>
          </a:prstGeom>
          <a:ln>
            <a:noFill/>
          </a:ln>
          <a:effectLst>
            <a:softEdge rad="112500"/>
          </a:effectLst>
        </p:spPr>
      </p:pic>
      <p:pic>
        <p:nvPicPr>
          <p:cNvPr id="12" name="Picture 6">
            <a:extLst>
              <a:ext uri="{FF2B5EF4-FFF2-40B4-BE49-F238E27FC236}">
                <a16:creationId xmlns:a16="http://schemas.microsoft.com/office/drawing/2014/main" id="{D0057AC6-E958-18E0-BF43-7A806C66C9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42029" y="191498"/>
            <a:ext cx="2355285" cy="2150053"/>
          </a:xfrm>
          <a:prstGeom prst="rect">
            <a:avLst/>
          </a:prstGeom>
          <a:ln>
            <a:noFill/>
          </a:ln>
          <a:effectLst>
            <a:softEdge rad="112500"/>
          </a:effectLst>
        </p:spPr>
      </p:pic>
      <p:sp>
        <p:nvSpPr>
          <p:cNvPr id="18" name="Free-form: Shape 13">
            <a:extLst>
              <a:ext uri="{FF2B5EF4-FFF2-40B4-BE49-F238E27FC236}">
                <a16:creationId xmlns:a16="http://schemas.microsoft.com/office/drawing/2014/main" id="{233C0D9D-B26B-1DCE-8493-626ABDD067F7}"/>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3">
            <a:extLst>
              <a:ext uri="{FF2B5EF4-FFF2-40B4-BE49-F238E27FC236}">
                <a16:creationId xmlns:a16="http://schemas.microsoft.com/office/drawing/2014/main" id="{95CC7C89-8F0E-07BF-6D89-44A0358FDFC8}"/>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4FB94905-8FF2-701D-A980-9368DF7EB04F}"/>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 name="Textplatzhalter 13">
            <a:extLst>
              <a:ext uri="{FF2B5EF4-FFF2-40B4-BE49-F238E27FC236}">
                <a16:creationId xmlns:a16="http://schemas.microsoft.com/office/drawing/2014/main" id="{62B0D505-239D-592F-D28C-2537FD6A646E}"/>
              </a:ext>
            </a:extLst>
          </p:cNvPr>
          <p:cNvSpPr>
            <a:spLocks noGrp="1"/>
          </p:cNvSpPr>
          <p:nvPr>
            <p:ph type="body" sz="quarter" idx="13" hasCustomPrompt="1"/>
          </p:nvPr>
        </p:nvSpPr>
        <p:spPr>
          <a:xfrm>
            <a:off x="4192399" y="4130862"/>
            <a:ext cx="3822700" cy="1646695"/>
          </a:xfr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1st Week Kick Off Presentation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Date: </a:t>
            </a:r>
            <a:r>
              <a:rPr kumimoji="0" lang="it-IT" sz="1800" b="0" i="0" u="none" strike="noStrike" kern="1200" cap="none" spc="0" normalizeH="0" baseline="0" noProof="0" dirty="0" err="1">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th</a:t>
            </a: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  202X</a:t>
            </a:r>
          </a:p>
          <a:p>
            <a:pPr lvl="4"/>
            <a:endParaRPr lang="de-DE" dirty="0"/>
          </a:p>
        </p:txBody>
      </p:sp>
      <p:sp>
        <p:nvSpPr>
          <p:cNvPr id="15" name="Rechteck 14">
            <a:extLst>
              <a:ext uri="{FF2B5EF4-FFF2-40B4-BE49-F238E27FC236}">
                <a16:creationId xmlns:a16="http://schemas.microsoft.com/office/drawing/2014/main" id="{64AB9256-03E9-9046-0C0F-540CE5905E9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18" descr="A white windmill with clouds in the background&#10;&#10;AI-generated content may be incorrect.">
            <a:extLst>
              <a:ext uri="{FF2B5EF4-FFF2-40B4-BE49-F238E27FC236}">
                <a16:creationId xmlns:a16="http://schemas.microsoft.com/office/drawing/2014/main" id="{9BDED722-8EE5-8B7F-02CA-CF3939A785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Tree>
    <p:extLst>
      <p:ext uri="{BB962C8B-B14F-4D97-AF65-F5344CB8AC3E}">
        <p14:creationId xmlns:p14="http://schemas.microsoft.com/office/powerpoint/2010/main" val="155435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st of contents (Explanation)">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838200" y="1825625"/>
            <a:ext cx="10515600" cy="4351338"/>
          </a:xfrm>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de-DE" dirty="0"/>
              <a:t>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r>
              <a:rPr lang="de-DE" dirty="0" err="1"/>
              <a:t>Aptos</a:t>
            </a:r>
            <a:r>
              <a:rPr lang="de-DE" dirty="0"/>
              <a:t>, 22)</a:t>
            </a:r>
          </a:p>
          <a:p>
            <a:pPr lvl="1"/>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r>
              <a:rPr lang="de-DE" dirty="0"/>
              <a:t>  (</a:t>
            </a:r>
            <a:r>
              <a:rPr lang="de-DE" dirty="0" err="1"/>
              <a:t>Aptos</a:t>
            </a:r>
            <a:r>
              <a:rPr lang="de-DE" dirty="0"/>
              <a:t>, 20)</a:t>
            </a:r>
          </a:p>
          <a:p>
            <a:pPr lvl="0"/>
            <a:r>
              <a:rPr lang="de-DE" dirty="0"/>
              <a:t>X</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de-DE" dirty="0"/>
              <a:t>List </a:t>
            </a:r>
            <a:r>
              <a:rPr lang="de-DE" dirty="0" err="1"/>
              <a:t>of</a:t>
            </a:r>
            <a:r>
              <a:rPr lang="de-DE" dirty="0"/>
              <a:t> </a:t>
            </a:r>
            <a:r>
              <a:rPr lang="de-DE" dirty="0" err="1"/>
              <a:t>contents</a:t>
            </a:r>
            <a:endParaRPr lang="en-GB" dirty="0"/>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Isosceles Triangle 6">
            <a:extLst>
              <a:ext uri="{FF2B5EF4-FFF2-40B4-BE49-F238E27FC236}">
                <a16:creationId xmlns:a16="http://schemas.microsoft.com/office/drawing/2014/main" id="{170C5CF7-7129-6BD6-B815-EAF32508EFB5}"/>
              </a:ext>
            </a:extLst>
          </p:cNvPr>
          <p:cNvSpPr/>
          <p:nvPr userDrawn="1"/>
        </p:nvSpPr>
        <p:spPr>
          <a:xfrm>
            <a:off x="5218873" y="2853022"/>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3" name="Rectangle 7">
            <a:extLst>
              <a:ext uri="{FF2B5EF4-FFF2-40B4-BE49-F238E27FC236}">
                <a16:creationId xmlns:a16="http://schemas.microsoft.com/office/drawing/2014/main" id="{C7BE5E88-0734-5426-D3DF-C7901A7359D4}"/>
              </a:ext>
            </a:extLst>
          </p:cNvPr>
          <p:cNvSpPr/>
          <p:nvPr userDrawn="1"/>
        </p:nvSpPr>
        <p:spPr>
          <a:xfrm>
            <a:off x="4025317" y="4094711"/>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a:t>
            </a:r>
            <a:r>
              <a:rPr lang="it-IT" b="1" dirty="0"/>
              <a:t>BUT</a:t>
            </a:r>
            <a:br>
              <a:rPr lang="it-IT" dirty="0"/>
            </a:br>
            <a:r>
              <a:rPr lang="it-IT" dirty="0"/>
              <a:t>use the </a:t>
            </a:r>
            <a:r>
              <a:rPr lang="it-IT" dirty="0" err="1"/>
              <a:t>same</a:t>
            </a:r>
            <a:r>
              <a:rPr lang="it-IT" dirty="0"/>
              <a:t> style and short, concise bullet points) </a:t>
            </a:r>
            <a:br>
              <a:rPr lang="it-IT" dirty="0"/>
            </a:br>
            <a:r>
              <a:rPr lang="it-IT" dirty="0" err="1"/>
              <a:t>Only</a:t>
            </a:r>
            <a:r>
              <a:rPr lang="it-IT" dirty="0"/>
              <a:t> </a:t>
            </a:r>
            <a:r>
              <a:rPr lang="it-IT" dirty="0" err="1"/>
              <a:t>topics</a:t>
            </a:r>
            <a:r>
              <a:rPr lang="it-IT" dirty="0"/>
              <a:t> for the 4 min </a:t>
            </a:r>
            <a:r>
              <a:rPr lang="it-IT" dirty="0" err="1"/>
              <a:t>timeslot</a:t>
            </a:r>
            <a:r>
              <a:rPr lang="it-IT" dirty="0"/>
              <a:t>!</a:t>
            </a:r>
            <a:endParaRPr lang="en-GB" dirty="0"/>
          </a:p>
        </p:txBody>
      </p:sp>
      <p:sp>
        <p:nvSpPr>
          <p:cNvPr id="14" name="Rectangle 11">
            <a:extLst>
              <a:ext uri="{FF2B5EF4-FFF2-40B4-BE49-F238E27FC236}">
                <a16:creationId xmlns:a16="http://schemas.microsoft.com/office/drawing/2014/main" id="{11100C08-BD4D-E3E4-CE88-2FD7DF2770C3}"/>
              </a:ext>
            </a:extLst>
          </p:cNvPr>
          <p:cNvSpPr/>
          <p:nvPr userDrawn="1"/>
        </p:nvSpPr>
        <p:spPr>
          <a:xfrm>
            <a:off x="5727842" y="3001184"/>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2" name="Rectangle 7">
            <a:extLst>
              <a:ext uri="{FF2B5EF4-FFF2-40B4-BE49-F238E27FC236}">
                <a16:creationId xmlns:a16="http://schemas.microsoft.com/office/drawing/2014/main" id="{65B86036-57A0-C8C5-C8BB-699A37ABA2A8}"/>
              </a:ext>
            </a:extLst>
          </p:cNvPr>
          <p:cNvSpPr/>
          <p:nvPr userDrawn="1"/>
        </p:nvSpPr>
        <p:spPr>
          <a:xfrm>
            <a:off x="908165" y="3299037"/>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0" name="Datumsplatzhalter 9">
            <a:extLst>
              <a:ext uri="{FF2B5EF4-FFF2-40B4-BE49-F238E27FC236}">
                <a16:creationId xmlns:a16="http://schemas.microsoft.com/office/drawing/2014/main" id="{64195E91-DEC0-2198-8D7F-F5D7511FB319}"/>
              </a:ext>
            </a:extLst>
          </p:cNvPr>
          <p:cNvSpPr>
            <a:spLocks noGrp="1"/>
          </p:cNvSpPr>
          <p:nvPr>
            <p:ph type="dt" sz="half" idx="15"/>
          </p:nvPr>
        </p:nvSpPr>
        <p:spPr/>
        <p:txBody>
          <a:bodyPr/>
          <a:lstStyle/>
          <a:p>
            <a:fld id="{02AEE8E4-D792-40D2-B8D4-0007E21A0CF8}" type="datetime1">
              <a:rPr lang="en-GB" smtClean="0"/>
              <a:t>22/12/2025</a:t>
            </a:fld>
            <a:endParaRPr lang="en-GB" dirty="0"/>
          </a:p>
        </p:txBody>
      </p:sp>
      <p:sp>
        <p:nvSpPr>
          <p:cNvPr id="11" name="Fußzeilenplatzhalter 10">
            <a:extLst>
              <a:ext uri="{FF2B5EF4-FFF2-40B4-BE49-F238E27FC236}">
                <a16:creationId xmlns:a16="http://schemas.microsoft.com/office/drawing/2014/main" id="{0EC107A6-E0D9-69FD-44BC-CFD5F05D7C83}"/>
              </a:ext>
            </a:extLst>
          </p:cNvPr>
          <p:cNvSpPr>
            <a:spLocks noGrp="1"/>
          </p:cNvSpPr>
          <p:nvPr>
            <p:ph type="ftr" sz="quarter" idx="16"/>
          </p:nvPr>
        </p:nvSpPr>
        <p:spPr/>
        <p:txBody>
          <a:bodyPr/>
          <a:lstStyle/>
          <a:p>
            <a:r>
              <a:rPr lang="en-GB"/>
              <a:t>Team Name / Optimus Syria</a:t>
            </a:r>
            <a:endParaRPr lang="en-GB" dirty="0"/>
          </a:p>
        </p:txBody>
      </p:sp>
      <p:sp>
        <p:nvSpPr>
          <p:cNvPr id="15" name="Foliennummernplatzhalter 14">
            <a:extLst>
              <a:ext uri="{FF2B5EF4-FFF2-40B4-BE49-F238E27FC236}">
                <a16:creationId xmlns:a16="http://schemas.microsoft.com/office/drawing/2014/main" id="{8CC2EBC5-DD43-6B7E-A5D7-5CD5B0E30A5C}"/>
              </a:ext>
            </a:extLst>
          </p:cNvPr>
          <p:cNvSpPr>
            <a:spLocks noGrp="1"/>
          </p:cNvSpPr>
          <p:nvPr>
            <p:ph type="sldNum" sz="quarter" idx="17"/>
          </p:nvPr>
        </p:nvSpPr>
        <p:spPr/>
        <p:txBody>
          <a:bodyPr/>
          <a:lstStyle/>
          <a:p>
            <a:fld id="{013F6232-4F06-48BA-8F69-BF531F607829}" type="slidenum">
              <a:rPr lang="en-GB" smtClean="0"/>
              <a:pPr/>
              <a:t>‹#›</a:t>
            </a:fld>
            <a:endParaRPr lang="en-GB" dirty="0"/>
          </a:p>
        </p:txBody>
      </p:sp>
      <p:sp>
        <p:nvSpPr>
          <p:cNvPr id="17" name="Textplatzhalter 16">
            <a:extLst>
              <a:ext uri="{FF2B5EF4-FFF2-40B4-BE49-F238E27FC236}">
                <a16:creationId xmlns:a16="http://schemas.microsoft.com/office/drawing/2014/main" id="{E7DFBCC3-CC46-17B2-DF15-92940A3865D7}"/>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984858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starting slide (Explanation)">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33" name="Isosceles Triangle 6">
            <a:extLst>
              <a:ext uri="{FF2B5EF4-FFF2-40B4-BE49-F238E27FC236}">
                <a16:creationId xmlns:a16="http://schemas.microsoft.com/office/drawing/2014/main" id="{8F14EFAA-BA4A-16CF-D530-1409613BCF5B}"/>
              </a:ext>
            </a:extLst>
          </p:cNvPr>
          <p:cNvSpPr/>
          <p:nvPr userDrawn="1"/>
        </p:nvSpPr>
        <p:spPr>
          <a:xfrm>
            <a:off x="1412841" y="3797919"/>
            <a:ext cx="1380683" cy="886192"/>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34" name="Rectangle 7">
            <a:extLst>
              <a:ext uri="{FF2B5EF4-FFF2-40B4-BE49-F238E27FC236}">
                <a16:creationId xmlns:a16="http://schemas.microsoft.com/office/drawing/2014/main" id="{8CE1E011-6342-172C-03D6-BB39C24A4CCA}"/>
              </a:ext>
            </a:extLst>
          </p:cNvPr>
          <p:cNvSpPr/>
          <p:nvPr userDrawn="1"/>
        </p:nvSpPr>
        <p:spPr>
          <a:xfrm>
            <a:off x="354584" y="4714776"/>
            <a:ext cx="3512337" cy="95079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First slide for groups</a:t>
            </a:r>
            <a:endParaRPr lang="en-GB" dirty="0"/>
          </a:p>
        </p:txBody>
      </p:sp>
      <p:sp>
        <p:nvSpPr>
          <p:cNvPr id="35" name="Rectangle 11">
            <a:extLst>
              <a:ext uri="{FF2B5EF4-FFF2-40B4-BE49-F238E27FC236}">
                <a16:creationId xmlns:a16="http://schemas.microsoft.com/office/drawing/2014/main" id="{6845F127-8728-66DF-03BE-17119A20BE05}"/>
              </a:ext>
            </a:extLst>
          </p:cNvPr>
          <p:cNvSpPr/>
          <p:nvPr userDrawn="1"/>
        </p:nvSpPr>
        <p:spPr>
          <a:xfrm>
            <a:off x="1860787" y="3750629"/>
            <a:ext cx="484789"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36" name="Text Placeholder 2">
            <a:extLst>
              <a:ext uri="{FF2B5EF4-FFF2-40B4-BE49-F238E27FC236}">
                <a16:creationId xmlns:a16="http://schemas.microsoft.com/office/drawing/2014/main" id="{C16AED5E-219C-C34B-7790-17DE2532E623}"/>
              </a:ext>
            </a:extLst>
          </p:cNvPr>
          <p:cNvSpPr>
            <a:spLocks noGrp="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37" name="Rechteck 36">
            <a:extLst>
              <a:ext uri="{FF2B5EF4-FFF2-40B4-BE49-F238E27FC236}">
                <a16:creationId xmlns:a16="http://schemas.microsoft.com/office/drawing/2014/main" id="{64DF9F8D-C604-6899-2A9F-B743F135F77F}"/>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5" name="Rectangle 7">
            <a:extLst>
              <a:ext uri="{FF2B5EF4-FFF2-40B4-BE49-F238E27FC236}">
                <a16:creationId xmlns:a16="http://schemas.microsoft.com/office/drawing/2014/main" id="{CA471AD5-5F65-3AF9-9ABB-E6F7475B2672}"/>
              </a:ext>
            </a:extLst>
          </p:cNvPr>
          <p:cNvSpPr/>
          <p:nvPr userDrawn="1"/>
        </p:nvSpPr>
        <p:spPr>
          <a:xfrm>
            <a:off x="8606553" y="4043001"/>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9" name="Datumsplatzhalter 8">
            <a:extLst>
              <a:ext uri="{FF2B5EF4-FFF2-40B4-BE49-F238E27FC236}">
                <a16:creationId xmlns:a16="http://schemas.microsoft.com/office/drawing/2014/main" id="{92481298-4C0F-EA65-5B6C-A8C699065050}"/>
              </a:ext>
            </a:extLst>
          </p:cNvPr>
          <p:cNvSpPr>
            <a:spLocks noGrp="1"/>
          </p:cNvSpPr>
          <p:nvPr>
            <p:ph type="dt" sz="half" idx="11"/>
          </p:nvPr>
        </p:nvSpPr>
        <p:spPr/>
        <p:txBody>
          <a:bodyPr/>
          <a:lstStyle/>
          <a:p>
            <a:fld id="{02AEE8E4-D792-40D2-B8D4-0007E21A0CF8}" type="datetime1">
              <a:rPr lang="en-GB" smtClean="0"/>
              <a:t>22/12/2025</a:t>
            </a:fld>
            <a:endParaRPr lang="en-GB" dirty="0"/>
          </a:p>
        </p:txBody>
      </p:sp>
      <p:sp>
        <p:nvSpPr>
          <p:cNvPr id="10" name="Fußzeilenplatzhalter 9">
            <a:extLst>
              <a:ext uri="{FF2B5EF4-FFF2-40B4-BE49-F238E27FC236}">
                <a16:creationId xmlns:a16="http://schemas.microsoft.com/office/drawing/2014/main" id="{FE2B40EC-630A-E9C4-E03F-6B4407322076}"/>
              </a:ext>
            </a:extLst>
          </p:cNvPr>
          <p:cNvSpPr>
            <a:spLocks noGrp="1"/>
          </p:cNvSpPr>
          <p:nvPr>
            <p:ph type="ftr" sz="quarter" idx="12"/>
          </p:nvPr>
        </p:nvSpPr>
        <p:spPr/>
        <p:txBody>
          <a:bodyPr/>
          <a:lstStyle/>
          <a:p>
            <a:r>
              <a:rPr lang="en-GB"/>
              <a:t>Optimus Syria</a:t>
            </a:r>
            <a:endParaRPr lang="en-GB" dirty="0"/>
          </a:p>
        </p:txBody>
      </p:sp>
      <p:sp>
        <p:nvSpPr>
          <p:cNvPr id="11" name="Foliennummernplatzhalter 10">
            <a:extLst>
              <a:ext uri="{FF2B5EF4-FFF2-40B4-BE49-F238E27FC236}">
                <a16:creationId xmlns:a16="http://schemas.microsoft.com/office/drawing/2014/main" id="{B363FCB4-D064-121D-B878-2F160740580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2398442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starting slide">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noRot="1" noMove="1" noResize="1" noEditPoints="1" noAdjustHandles="1" noChangeArrowheads="1" noChangeShapeType="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4" name="Text Placeholder 2">
            <a:extLst>
              <a:ext uri="{FF2B5EF4-FFF2-40B4-BE49-F238E27FC236}">
                <a16:creationId xmlns:a16="http://schemas.microsoft.com/office/drawing/2014/main" id="{05588F89-BF05-8BCF-9834-AE05DA2404B4}"/>
              </a:ext>
            </a:extLst>
          </p:cNvPr>
          <p:cNvSpPr>
            <a:spLocks noGrp="1" noRot="1" noMove="1" noResize="1" noEditPoints="1" noAdjustHandles="1" noChangeArrowheads="1" noChangeShapeType="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9" name="Rechteck 8">
            <a:extLst>
              <a:ext uri="{FF2B5EF4-FFF2-40B4-BE49-F238E27FC236}">
                <a16:creationId xmlns:a16="http://schemas.microsoft.com/office/drawing/2014/main" id="{83077A87-075C-C9F1-CF08-7A350F77E61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5" name="Datumsplatzhalter 4">
            <a:extLst>
              <a:ext uri="{FF2B5EF4-FFF2-40B4-BE49-F238E27FC236}">
                <a16:creationId xmlns:a16="http://schemas.microsoft.com/office/drawing/2014/main" id="{DB3C889B-2F55-2C2F-122E-E89ABE6A2D95}"/>
              </a:ext>
            </a:extLst>
          </p:cNvPr>
          <p:cNvSpPr>
            <a:spLocks noGrp="1"/>
          </p:cNvSpPr>
          <p:nvPr>
            <p:ph type="dt" sz="half" idx="11"/>
          </p:nvPr>
        </p:nvSpPr>
        <p:spPr/>
        <p:txBody>
          <a:bodyPr/>
          <a:lstStyle/>
          <a:p>
            <a:fld id="{02AEE8E4-D792-40D2-B8D4-0007E21A0CF8}" type="datetime1">
              <a:rPr lang="en-GB" smtClean="0"/>
              <a:t>22/12/2025</a:t>
            </a:fld>
            <a:endParaRPr lang="en-GB" dirty="0"/>
          </a:p>
        </p:txBody>
      </p:sp>
      <p:sp>
        <p:nvSpPr>
          <p:cNvPr id="6" name="Fußzeilenplatzhalter 5">
            <a:extLst>
              <a:ext uri="{FF2B5EF4-FFF2-40B4-BE49-F238E27FC236}">
                <a16:creationId xmlns:a16="http://schemas.microsoft.com/office/drawing/2014/main" id="{E2877DC7-CA1E-181B-77C7-99C60829ED57}"/>
              </a:ext>
            </a:extLst>
          </p:cNvPr>
          <p:cNvSpPr>
            <a:spLocks noGrp="1"/>
          </p:cNvSpPr>
          <p:nvPr>
            <p:ph type="ftr" sz="quarter" idx="12"/>
          </p:nvPr>
        </p:nvSpPr>
        <p:spPr/>
        <p:txBody>
          <a:bodyPr/>
          <a:lstStyle/>
          <a:p>
            <a:r>
              <a:rPr lang="en-GB"/>
              <a:t>Optimus Syria</a:t>
            </a:r>
            <a:endParaRPr lang="en-GB" dirty="0"/>
          </a:p>
        </p:txBody>
      </p:sp>
      <p:sp>
        <p:nvSpPr>
          <p:cNvPr id="7" name="Foliennummernplatzhalter 6">
            <a:extLst>
              <a:ext uri="{FF2B5EF4-FFF2-40B4-BE49-F238E27FC236}">
                <a16:creationId xmlns:a16="http://schemas.microsoft.com/office/drawing/2014/main" id="{043E1ABD-9DAE-E035-8B0B-D41EFED3FC8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3347730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ist of content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838200" y="1825625"/>
            <a:ext cx="10515600" cy="4351338"/>
          </a:xfrm>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de-DE" dirty="0"/>
              <a:t>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endParaRPr lang="de-DE" dirty="0"/>
          </a:p>
          <a:p>
            <a:pPr lvl="1"/>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a:p>
            <a:pPr lvl="0"/>
            <a:r>
              <a:rPr lang="de-DE" dirty="0"/>
              <a:t>X</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de-DE" dirty="0"/>
              <a:t>List </a:t>
            </a:r>
            <a:r>
              <a:rPr lang="de-DE" dirty="0" err="1"/>
              <a:t>of</a:t>
            </a:r>
            <a:r>
              <a:rPr lang="de-DE" dirty="0"/>
              <a:t> </a:t>
            </a:r>
            <a:r>
              <a:rPr lang="de-DE" dirty="0" err="1"/>
              <a:t>contents</a:t>
            </a:r>
            <a:endParaRPr lang="en-GB" dirty="0"/>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Datumsplatzhalter 10">
            <a:extLst>
              <a:ext uri="{FF2B5EF4-FFF2-40B4-BE49-F238E27FC236}">
                <a16:creationId xmlns:a16="http://schemas.microsoft.com/office/drawing/2014/main" id="{8F6D1F16-A947-CEE2-C58A-50217E9017C7}"/>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2" name="Fußzeilenplatzhalter 11">
            <a:extLst>
              <a:ext uri="{FF2B5EF4-FFF2-40B4-BE49-F238E27FC236}">
                <a16:creationId xmlns:a16="http://schemas.microsoft.com/office/drawing/2014/main" id="{873EF994-6CA7-B763-F215-A7D1723E216C}"/>
              </a:ext>
            </a:extLst>
          </p:cNvPr>
          <p:cNvSpPr>
            <a:spLocks noGrp="1"/>
          </p:cNvSpPr>
          <p:nvPr>
            <p:ph type="ftr" sz="quarter" idx="11"/>
          </p:nvPr>
        </p:nvSpPr>
        <p:spPr/>
        <p:txBody>
          <a:bodyPr/>
          <a:lstStyle/>
          <a:p>
            <a:r>
              <a:rPr lang="en-GB"/>
              <a:t>Team Name / Optimus Syria</a:t>
            </a:r>
            <a:endParaRPr lang="en-GB" dirty="0"/>
          </a:p>
        </p:txBody>
      </p:sp>
      <p:sp>
        <p:nvSpPr>
          <p:cNvPr id="13" name="Foliennummernplatzhalter 12">
            <a:extLst>
              <a:ext uri="{FF2B5EF4-FFF2-40B4-BE49-F238E27FC236}">
                <a16:creationId xmlns:a16="http://schemas.microsoft.com/office/drawing/2014/main" id="{67F2F56B-9E4F-A460-92A9-87055C42B86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4" name="Textplatzhalter 16">
            <a:extLst>
              <a:ext uri="{FF2B5EF4-FFF2-40B4-BE49-F238E27FC236}">
                <a16:creationId xmlns:a16="http://schemas.microsoft.com/office/drawing/2014/main" id="{3A8B7922-CD64-E421-B5E5-B7BA56CBCB0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545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lide (Explan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 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r>
              <a:rPr lang="de-DE" dirty="0"/>
              <a:t> (</a:t>
            </a:r>
            <a:r>
              <a:rPr lang="de-DE" dirty="0" err="1"/>
              <a:t>Aptos</a:t>
            </a:r>
            <a:r>
              <a:rPr lang="de-DE" dirty="0"/>
              <a:t>, 22)</a:t>
            </a:r>
          </a:p>
          <a:p>
            <a:pPr marL="971550" marR="0" lvl="1" indent="-514350" algn="l" defTabSz="914400" rtl="0" eaLnBrk="1" fontAlgn="auto" latinLnBrk="0" hangingPunct="1">
              <a:lnSpc>
                <a:spcPct val="90000"/>
              </a:lnSpc>
              <a:spcBef>
                <a:spcPts val="500"/>
              </a:spcBef>
              <a:spcAft>
                <a:spcPts val="0"/>
              </a:spcAft>
              <a:buClrTx/>
              <a:buSzTx/>
              <a:buFont typeface="+mj-lt"/>
              <a:buAutoNum type="romanLcPeriod"/>
              <a:tabLst/>
              <a:defRPr/>
            </a:pPr>
            <a:r>
              <a:rPr lang="de-DE" dirty="0" err="1"/>
              <a:t>efgh</a:t>
            </a:r>
            <a:r>
              <a:rPr lang="de-DE" dirty="0"/>
              <a:t> (</a:t>
            </a:r>
            <a:r>
              <a:rPr lang="de-DE" dirty="0" err="1"/>
              <a:t>Aptos</a:t>
            </a:r>
            <a:r>
              <a:rPr lang="de-DE" dirty="0"/>
              <a:t>, 20)</a:t>
            </a:r>
          </a:p>
          <a:p>
            <a:pPr lvl="1"/>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Isosceles Triangle 6">
            <a:extLst>
              <a:ext uri="{FF2B5EF4-FFF2-40B4-BE49-F238E27FC236}">
                <a16:creationId xmlns:a16="http://schemas.microsoft.com/office/drawing/2014/main" id="{3272B118-64EE-99BB-8728-CE26B185DCFC}"/>
              </a:ext>
            </a:extLst>
          </p:cNvPr>
          <p:cNvSpPr/>
          <p:nvPr userDrawn="1"/>
        </p:nvSpPr>
        <p:spPr>
          <a:xfrm>
            <a:off x="8353959" y="1690688"/>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Rectangle 7">
            <a:extLst>
              <a:ext uri="{FF2B5EF4-FFF2-40B4-BE49-F238E27FC236}">
                <a16:creationId xmlns:a16="http://schemas.microsoft.com/office/drawing/2014/main" id="{CCA8528F-A469-ED70-E9CA-F25798C1A305}"/>
              </a:ext>
            </a:extLst>
          </p:cNvPr>
          <p:cNvSpPr/>
          <p:nvPr userDrawn="1"/>
        </p:nvSpPr>
        <p:spPr>
          <a:xfrm>
            <a:off x="2209800" y="3095720"/>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Use [1], [2], [3] for </a:t>
            </a:r>
            <a:r>
              <a:rPr lang="it-IT" dirty="0" err="1"/>
              <a:t>everything</a:t>
            </a:r>
            <a:r>
              <a:rPr lang="it-IT" dirty="0"/>
              <a:t> </a:t>
            </a:r>
            <a:r>
              <a:rPr lang="it-IT" dirty="0" err="1"/>
              <a:t>you</a:t>
            </a:r>
            <a:r>
              <a:rPr lang="it-IT" dirty="0"/>
              <a:t> </a:t>
            </a:r>
            <a:r>
              <a:rPr lang="it-IT" dirty="0" err="1"/>
              <a:t>have</a:t>
            </a:r>
            <a:r>
              <a:rPr lang="it-IT" dirty="0"/>
              <a:t> from a source (</a:t>
            </a:r>
            <a:r>
              <a:rPr lang="it-IT" dirty="0" err="1"/>
              <a:t>numbers</a:t>
            </a:r>
            <a:r>
              <a:rPr lang="it-IT" dirty="0"/>
              <a:t> </a:t>
            </a:r>
            <a:r>
              <a:rPr lang="it-IT" dirty="0" err="1"/>
              <a:t>should</a:t>
            </a:r>
            <a:r>
              <a:rPr lang="it-IT" dirty="0"/>
              <a:t> be the </a:t>
            </a:r>
            <a:r>
              <a:rPr lang="it-IT" dirty="0" err="1"/>
              <a:t>same</a:t>
            </a:r>
            <a:r>
              <a:rPr lang="it-IT" dirty="0"/>
              <a:t> like in the </a:t>
            </a:r>
            <a:r>
              <a:rPr lang="it-IT" dirty="0" err="1"/>
              <a:t>bibliography</a:t>
            </a:r>
            <a:r>
              <a:rPr lang="it-IT" dirty="0"/>
              <a:t>) (</a:t>
            </a:r>
            <a:r>
              <a:rPr lang="it-IT" dirty="0" err="1"/>
              <a:t>incl</a:t>
            </a:r>
            <a:r>
              <a:rPr lang="it-IT" dirty="0"/>
              <a:t>. pictures / </a:t>
            </a:r>
            <a:r>
              <a:rPr lang="it-IT" dirty="0" err="1"/>
              <a:t>if</a:t>
            </a:r>
            <a:r>
              <a:rPr lang="it-IT" dirty="0"/>
              <a:t> </a:t>
            </a:r>
            <a:r>
              <a:rPr lang="it-IT" dirty="0" err="1"/>
              <a:t>you</a:t>
            </a:r>
            <a:r>
              <a:rPr lang="it-IT" dirty="0"/>
              <a:t> </a:t>
            </a:r>
            <a:r>
              <a:rPr lang="it-IT" dirty="0" err="1"/>
              <a:t>created</a:t>
            </a:r>
            <a:r>
              <a:rPr lang="it-IT" dirty="0"/>
              <a:t> </a:t>
            </a:r>
            <a:r>
              <a:rPr lang="it-IT" dirty="0" err="1"/>
              <a:t>them</a:t>
            </a:r>
            <a:r>
              <a:rPr lang="it-IT" dirty="0"/>
              <a:t> by </a:t>
            </a:r>
            <a:r>
              <a:rPr lang="it-IT" dirty="0" err="1"/>
              <a:t>your</a:t>
            </a:r>
            <a:r>
              <a:rPr lang="it-IT" dirty="0"/>
              <a:t> </a:t>
            </a:r>
            <a:r>
              <a:rPr lang="it-IT" dirty="0" err="1"/>
              <a:t>own</a:t>
            </a:r>
            <a:r>
              <a:rPr lang="it-IT" dirty="0"/>
              <a:t>, </a:t>
            </a:r>
            <a:r>
              <a:rPr lang="it-IT" dirty="0" err="1"/>
              <a:t>declare</a:t>
            </a:r>
            <a:r>
              <a:rPr lang="it-IT" dirty="0"/>
              <a:t> </a:t>
            </a:r>
            <a:r>
              <a:rPr lang="it-IT" dirty="0" err="1"/>
              <a:t>them</a:t>
            </a:r>
            <a:r>
              <a:rPr lang="it-IT" dirty="0"/>
              <a:t> </a:t>
            </a:r>
            <a:r>
              <a:rPr lang="it-IT" dirty="0" err="1"/>
              <a:t>as</a:t>
            </a:r>
            <a:r>
              <a:rPr lang="it-IT" dirty="0"/>
              <a:t> a </a:t>
            </a:r>
            <a:r>
              <a:rPr lang="it-IT" dirty="0" err="1"/>
              <a:t>thing</a:t>
            </a:r>
            <a:r>
              <a:rPr lang="it-IT" dirty="0"/>
              <a:t> </a:t>
            </a:r>
            <a:r>
              <a:rPr lang="it-IT" dirty="0" err="1"/>
              <a:t>you’ve</a:t>
            </a:r>
            <a:r>
              <a:rPr lang="it-IT" dirty="0"/>
              <a:t> </a:t>
            </a:r>
            <a:r>
              <a:rPr lang="it-IT" dirty="0" err="1"/>
              <a:t>done</a:t>
            </a:r>
            <a:r>
              <a:rPr lang="it-IT" dirty="0"/>
              <a:t> ) [Style </a:t>
            </a:r>
            <a:r>
              <a:rPr lang="it-IT" dirty="0" err="1"/>
              <a:t>Aptos</a:t>
            </a:r>
            <a:r>
              <a:rPr lang="it-IT" dirty="0"/>
              <a:t>/14]</a:t>
            </a:r>
            <a:endParaRPr lang="en-GB" dirty="0"/>
          </a:p>
        </p:txBody>
      </p:sp>
      <p:sp>
        <p:nvSpPr>
          <p:cNvPr id="10" name="Rectangle 11">
            <a:extLst>
              <a:ext uri="{FF2B5EF4-FFF2-40B4-BE49-F238E27FC236}">
                <a16:creationId xmlns:a16="http://schemas.microsoft.com/office/drawing/2014/main" id="{E1F8C099-06EF-7661-9A3C-60FE5CD4C5D5}"/>
              </a:ext>
            </a:extLst>
          </p:cNvPr>
          <p:cNvSpPr/>
          <p:nvPr userDrawn="1"/>
        </p:nvSpPr>
        <p:spPr>
          <a:xfrm>
            <a:off x="8862928" y="1838850"/>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11" name="Rectangle 7">
            <a:extLst>
              <a:ext uri="{FF2B5EF4-FFF2-40B4-BE49-F238E27FC236}">
                <a16:creationId xmlns:a16="http://schemas.microsoft.com/office/drawing/2014/main" id="{6E31FDF0-C963-BED4-C97E-FF9F67C07D21}"/>
              </a:ext>
            </a:extLst>
          </p:cNvPr>
          <p:cNvSpPr/>
          <p:nvPr userDrawn="1"/>
        </p:nvSpPr>
        <p:spPr>
          <a:xfrm>
            <a:off x="7312803" y="3084777"/>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a:t>
            </a:r>
            <a:r>
              <a:rPr lang="it-IT" b="1" dirty="0"/>
              <a:t>BUT</a:t>
            </a:r>
          </a:p>
          <a:p>
            <a:pPr algn="ctr"/>
            <a:r>
              <a:rPr lang="it-IT" dirty="0"/>
              <a:t>an </a:t>
            </a:r>
            <a:r>
              <a:rPr lang="it-IT" dirty="0" err="1"/>
              <a:t>intial</a:t>
            </a:r>
            <a:r>
              <a:rPr lang="it-IT" dirty="0"/>
              <a:t> slide with </a:t>
            </a:r>
            <a:r>
              <a:rPr lang="it-IT" dirty="0" err="1"/>
              <a:t>all</a:t>
            </a:r>
            <a:r>
              <a:rPr lang="it-IT" dirty="0"/>
              <a:t> the tasks </a:t>
            </a:r>
            <a:r>
              <a:rPr lang="it-IT" dirty="0" err="1"/>
              <a:t>completed</a:t>
            </a:r>
            <a:r>
              <a:rPr lang="it-IT" dirty="0"/>
              <a:t> for the week </a:t>
            </a:r>
            <a:r>
              <a:rPr lang="it-IT" dirty="0" err="1"/>
              <a:t>should</a:t>
            </a:r>
            <a:r>
              <a:rPr lang="it-IT" dirty="0"/>
              <a:t> </a:t>
            </a:r>
            <a:r>
              <a:rPr lang="it-IT" dirty="0" err="1"/>
              <a:t>always</a:t>
            </a:r>
            <a:r>
              <a:rPr lang="it-IT" dirty="0"/>
              <a:t> be </a:t>
            </a:r>
            <a:r>
              <a:rPr lang="it-IT" dirty="0" err="1"/>
              <a:t>included</a:t>
            </a:r>
            <a:br>
              <a:rPr lang="it-IT" dirty="0"/>
            </a:br>
            <a:r>
              <a:rPr lang="it-IT" dirty="0"/>
              <a:t>Use the </a:t>
            </a:r>
            <a:r>
              <a:rPr lang="it-IT" dirty="0" err="1"/>
              <a:t>same</a:t>
            </a:r>
            <a:r>
              <a:rPr lang="it-IT" dirty="0"/>
              <a:t> style, do </a:t>
            </a:r>
            <a:r>
              <a:rPr lang="it-IT" dirty="0" err="1"/>
              <a:t>not</a:t>
            </a:r>
            <a:r>
              <a:rPr lang="it-IT" dirty="0"/>
              <a:t> </a:t>
            </a:r>
            <a:r>
              <a:rPr lang="it-IT" dirty="0" err="1"/>
              <a:t>write</a:t>
            </a:r>
            <a:r>
              <a:rPr lang="it-IT" dirty="0"/>
              <a:t> more text </a:t>
            </a:r>
            <a:r>
              <a:rPr lang="it-IT" dirty="0" err="1"/>
              <a:t>than</a:t>
            </a:r>
            <a:r>
              <a:rPr lang="it-IT" dirty="0"/>
              <a:t> </a:t>
            </a:r>
            <a:r>
              <a:rPr lang="it-IT" dirty="0" err="1"/>
              <a:t>necessary</a:t>
            </a:r>
            <a:r>
              <a:rPr lang="it-IT" dirty="0"/>
              <a:t> (short, concise bullet points are </a:t>
            </a:r>
            <a:r>
              <a:rPr lang="it-IT" dirty="0" err="1"/>
              <a:t>often</a:t>
            </a:r>
            <a:r>
              <a:rPr lang="it-IT" dirty="0"/>
              <a:t> </a:t>
            </a:r>
            <a:r>
              <a:rPr lang="it-IT" dirty="0" err="1"/>
              <a:t>enough</a:t>
            </a:r>
            <a:r>
              <a:rPr lang="it-IT" dirty="0"/>
              <a:t>)</a:t>
            </a:r>
            <a:endParaRPr lang="en-GB" dirty="0"/>
          </a:p>
        </p:txBody>
      </p:sp>
      <p:sp>
        <p:nvSpPr>
          <p:cNvPr id="12" name="Textfeld 11">
            <a:extLst>
              <a:ext uri="{FF2B5EF4-FFF2-40B4-BE49-F238E27FC236}">
                <a16:creationId xmlns:a16="http://schemas.microsoft.com/office/drawing/2014/main" id="{5BA9FE0F-4438-A90E-178E-370DFB88F067}"/>
              </a:ext>
            </a:extLst>
          </p:cNvPr>
          <p:cNvSpPr txBox="1"/>
          <p:nvPr userDrawn="1"/>
        </p:nvSpPr>
        <p:spPr>
          <a:xfrm>
            <a:off x="812800" y="6219031"/>
            <a:ext cx="2120901" cy="307777"/>
          </a:xfrm>
          <a:prstGeom prst="rect">
            <a:avLst/>
          </a:prstGeom>
          <a:noFill/>
        </p:spPr>
        <p:txBody>
          <a:bodyPr wrap="square" rtlCol="0">
            <a:spAutoFit/>
          </a:bodyPr>
          <a:lstStyle/>
          <a:p>
            <a:r>
              <a:rPr lang="de-DE" sz="1400" dirty="0"/>
              <a:t>[1], [2]….</a:t>
            </a:r>
          </a:p>
        </p:txBody>
      </p:sp>
      <p:cxnSp>
        <p:nvCxnSpPr>
          <p:cNvPr id="13" name="Straight Arrow Connector 21">
            <a:extLst>
              <a:ext uri="{FF2B5EF4-FFF2-40B4-BE49-F238E27FC236}">
                <a16:creationId xmlns:a16="http://schemas.microsoft.com/office/drawing/2014/main" id="{C9F1C9AE-6377-666B-8F06-CF0B8B317160}"/>
              </a:ext>
            </a:extLst>
          </p:cNvPr>
          <p:cNvCxnSpPr>
            <a:cxnSpLocks/>
          </p:cNvCxnSpPr>
          <p:nvPr userDrawn="1"/>
        </p:nvCxnSpPr>
        <p:spPr>
          <a:xfrm flipH="1">
            <a:off x="1502229" y="4898571"/>
            <a:ext cx="1487714" cy="13183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7">
            <a:extLst>
              <a:ext uri="{FF2B5EF4-FFF2-40B4-BE49-F238E27FC236}">
                <a16:creationId xmlns:a16="http://schemas.microsoft.com/office/drawing/2014/main" id="{8C56F642-24B4-9889-6DFF-DDDACEFB7E68}"/>
              </a:ext>
            </a:extLst>
          </p:cNvPr>
          <p:cNvSpPr/>
          <p:nvPr userDrawn="1"/>
        </p:nvSpPr>
        <p:spPr>
          <a:xfrm>
            <a:off x="5256400" y="1634301"/>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5" name="Datumsplatzhalter 14">
            <a:extLst>
              <a:ext uri="{FF2B5EF4-FFF2-40B4-BE49-F238E27FC236}">
                <a16:creationId xmlns:a16="http://schemas.microsoft.com/office/drawing/2014/main" id="{F5B6D5E1-3173-F7DB-AFEA-577613F3A0E2}"/>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6" name="Fußzeilenplatzhalter 15">
            <a:extLst>
              <a:ext uri="{FF2B5EF4-FFF2-40B4-BE49-F238E27FC236}">
                <a16:creationId xmlns:a16="http://schemas.microsoft.com/office/drawing/2014/main" id="{4201E827-9609-58AA-70BC-996E2AD05F8D}"/>
              </a:ext>
            </a:extLst>
          </p:cNvPr>
          <p:cNvSpPr>
            <a:spLocks noGrp="1"/>
          </p:cNvSpPr>
          <p:nvPr>
            <p:ph type="ftr" sz="quarter" idx="11"/>
          </p:nvPr>
        </p:nvSpPr>
        <p:spPr/>
        <p:txBody>
          <a:bodyPr/>
          <a:lstStyle/>
          <a:p>
            <a:r>
              <a:rPr lang="en-GB"/>
              <a:t>Team Name / Optimus Syria</a:t>
            </a:r>
            <a:endParaRPr lang="en-GB" dirty="0"/>
          </a:p>
        </p:txBody>
      </p:sp>
      <p:sp>
        <p:nvSpPr>
          <p:cNvPr id="17" name="Foliennummernplatzhalter 16">
            <a:extLst>
              <a:ext uri="{FF2B5EF4-FFF2-40B4-BE49-F238E27FC236}">
                <a16:creationId xmlns:a16="http://schemas.microsoft.com/office/drawing/2014/main" id="{DE013F6E-0CEE-85C3-4AD1-ADEED88F5D1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8" name="Textplatzhalter 16">
            <a:extLst>
              <a:ext uri="{FF2B5EF4-FFF2-40B4-BE49-F238E27FC236}">
                <a16:creationId xmlns:a16="http://schemas.microsoft.com/office/drawing/2014/main" id="{4C7AB516-D061-772D-6849-99EBB4468916}"/>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93039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xt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 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endParaRPr lang="de-DE" dirty="0"/>
          </a:p>
          <a:p>
            <a:pPr lvl="1"/>
            <a:r>
              <a:rPr lang="de-DE" dirty="0" err="1"/>
              <a:t>efgh</a:t>
            </a:r>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platzhalter 16">
            <a:extLst>
              <a:ext uri="{FF2B5EF4-FFF2-40B4-BE49-F238E27FC236}">
                <a16:creationId xmlns:a16="http://schemas.microsoft.com/office/drawing/2014/main" id="{479D6A9B-7716-D398-EE18-2F2D6AC11B70}"/>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
        <p:nvSpPr>
          <p:cNvPr id="9" name="Datumsplatzhalter 8">
            <a:extLst>
              <a:ext uri="{FF2B5EF4-FFF2-40B4-BE49-F238E27FC236}">
                <a16:creationId xmlns:a16="http://schemas.microsoft.com/office/drawing/2014/main" id="{45BE17EA-55E6-D579-4D1F-7901F944C6AA}"/>
              </a:ext>
            </a:extLst>
          </p:cNvPr>
          <p:cNvSpPr>
            <a:spLocks noGrp="1"/>
          </p:cNvSpPr>
          <p:nvPr>
            <p:ph type="dt" sz="half" idx="19"/>
          </p:nvPr>
        </p:nvSpPr>
        <p:spPr/>
        <p:txBody>
          <a:bodyPr/>
          <a:lstStyle/>
          <a:p>
            <a:fld id="{02AEE8E4-D792-40D2-B8D4-0007E21A0CF8}" type="datetime1">
              <a:rPr lang="en-GB" smtClean="0"/>
              <a:t>22/12/2025</a:t>
            </a:fld>
            <a:endParaRPr lang="en-GB" dirty="0"/>
          </a:p>
        </p:txBody>
      </p:sp>
      <p:sp>
        <p:nvSpPr>
          <p:cNvPr id="10" name="Fußzeilenplatzhalter 9">
            <a:extLst>
              <a:ext uri="{FF2B5EF4-FFF2-40B4-BE49-F238E27FC236}">
                <a16:creationId xmlns:a16="http://schemas.microsoft.com/office/drawing/2014/main" id="{810CEF70-3482-4FC0-A3A4-7FB408C94A42}"/>
              </a:ext>
            </a:extLst>
          </p:cNvPr>
          <p:cNvSpPr>
            <a:spLocks noGrp="1"/>
          </p:cNvSpPr>
          <p:nvPr>
            <p:ph type="ftr" sz="quarter" idx="20"/>
          </p:nvPr>
        </p:nvSpPr>
        <p:spPr/>
        <p:txBody>
          <a:bodyPr/>
          <a:lstStyle/>
          <a:p>
            <a:r>
              <a:rPr lang="en-GB"/>
              <a:t>Team Name / Optimus Syria</a:t>
            </a:r>
            <a:endParaRPr lang="en-GB" dirty="0"/>
          </a:p>
        </p:txBody>
      </p:sp>
      <p:sp>
        <p:nvSpPr>
          <p:cNvPr id="11" name="Foliennummernplatzhalter 10">
            <a:extLst>
              <a:ext uri="{FF2B5EF4-FFF2-40B4-BE49-F238E27FC236}">
                <a16:creationId xmlns:a16="http://schemas.microsoft.com/office/drawing/2014/main" id="{4879E7A9-C563-396E-C6B6-B45497D433BD}"/>
              </a:ext>
            </a:extLst>
          </p:cNvPr>
          <p:cNvSpPr>
            <a:spLocks noGrp="1"/>
          </p:cNvSpPr>
          <p:nvPr>
            <p:ph type="sldNum" sz="quarter" idx="21"/>
          </p:nvPr>
        </p:nvSpPr>
        <p:spPr/>
        <p:txBody>
          <a:bodyPr/>
          <a:lstStyle/>
          <a:p>
            <a:fld id="{013F6232-4F06-48BA-8F69-BF531F607829}" type="slidenum">
              <a:rPr lang="en-GB" smtClean="0"/>
              <a:pPr/>
              <a:t>‹#›</a:t>
            </a:fld>
            <a:endParaRPr lang="en-GB" dirty="0"/>
          </a:p>
        </p:txBody>
      </p:sp>
      <p:sp>
        <p:nvSpPr>
          <p:cNvPr id="5" name="Textplatzhalter 4">
            <a:extLst>
              <a:ext uri="{FF2B5EF4-FFF2-40B4-BE49-F238E27FC236}">
                <a16:creationId xmlns:a16="http://schemas.microsoft.com/office/drawing/2014/main" id="{9AB8CDF8-03C0-DF20-0ABC-80A78BDABFB2}"/>
              </a:ext>
            </a:extLst>
          </p:cNvPr>
          <p:cNvSpPr>
            <a:spLocks noGrp="1"/>
          </p:cNvSpPr>
          <p:nvPr>
            <p:ph type="body" sz="quarter" idx="22" hasCustomPrompt="1"/>
          </p:nvPr>
        </p:nvSpPr>
        <p:spPr>
          <a:xfrm>
            <a:off x="749023" y="6216958"/>
            <a:ext cx="2248453" cy="309850"/>
          </a:xfrm>
        </p:spPr>
        <p:txBody>
          <a:bodyPr/>
          <a:lstStyle>
            <a:lvl2pPr marL="4572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t>[1], [2]….</a:t>
            </a:r>
          </a:p>
          <a:p>
            <a:pPr lvl="1"/>
            <a:endParaRPr lang="en-GB" dirty="0"/>
          </a:p>
        </p:txBody>
      </p:sp>
    </p:spTree>
    <p:extLst>
      <p:ext uri="{BB962C8B-B14F-4D97-AF65-F5344CB8AC3E}">
        <p14:creationId xmlns:p14="http://schemas.microsoft.com/office/powerpoint/2010/main" val="219843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item (Explan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1-i. </a:t>
            </a:r>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r>
              <a:rPr lang="de-DE" dirty="0"/>
              <a:t> (</a:t>
            </a:r>
            <a:r>
              <a:rPr lang="de-DE" dirty="0" err="1"/>
              <a:t>Aptos</a:t>
            </a:r>
            <a:r>
              <a:rPr lang="de-DE" dirty="0"/>
              <a:t> 22)</a:t>
            </a:r>
          </a:p>
          <a:p>
            <a:pPr lvl="1"/>
            <a:r>
              <a:rPr lang="de-DE" dirty="0" err="1"/>
              <a:t>efgh</a:t>
            </a:r>
            <a:r>
              <a:rPr lang="de-DE" dirty="0"/>
              <a:t> (</a:t>
            </a:r>
            <a:r>
              <a:rPr lang="de-DE" dirty="0" err="1"/>
              <a:t>Aptos</a:t>
            </a:r>
            <a:r>
              <a:rPr lang="de-DE" dirty="0"/>
              <a:t> 20)</a:t>
            </a:r>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Isosceles Triangle 6">
            <a:extLst>
              <a:ext uri="{FF2B5EF4-FFF2-40B4-BE49-F238E27FC236}">
                <a16:creationId xmlns:a16="http://schemas.microsoft.com/office/drawing/2014/main" id="{703A19AF-E449-D353-12E1-A3DAF32E3EAB}"/>
              </a:ext>
            </a:extLst>
          </p:cNvPr>
          <p:cNvSpPr/>
          <p:nvPr userDrawn="1"/>
        </p:nvSpPr>
        <p:spPr>
          <a:xfrm>
            <a:off x="5218873" y="2853022"/>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2" name="Rectangle 7">
            <a:extLst>
              <a:ext uri="{FF2B5EF4-FFF2-40B4-BE49-F238E27FC236}">
                <a16:creationId xmlns:a16="http://schemas.microsoft.com/office/drawing/2014/main" id="{650D751B-3D4C-8864-D7F4-6EC8348A31EE}"/>
              </a:ext>
            </a:extLst>
          </p:cNvPr>
          <p:cNvSpPr/>
          <p:nvPr userDrawn="1"/>
        </p:nvSpPr>
        <p:spPr>
          <a:xfrm>
            <a:off x="4025317" y="4094711"/>
            <a:ext cx="3933255" cy="129819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BUT </a:t>
            </a:r>
            <a:r>
              <a:rPr lang="it-IT" dirty="0" err="1"/>
              <a:t>if</a:t>
            </a:r>
            <a:r>
              <a:rPr lang="it-IT" dirty="0"/>
              <a:t> </a:t>
            </a:r>
            <a:r>
              <a:rPr lang="it-IT" dirty="0" err="1"/>
              <a:t>you</a:t>
            </a:r>
            <a:r>
              <a:rPr lang="it-IT" dirty="0"/>
              <a:t> use </a:t>
            </a:r>
            <a:r>
              <a:rPr lang="it-IT" dirty="0" err="1"/>
              <a:t>underpoints</a:t>
            </a:r>
            <a:r>
              <a:rPr lang="it-IT" dirty="0"/>
              <a:t> </a:t>
            </a:r>
            <a:r>
              <a:rPr lang="it-IT" dirty="0" err="1"/>
              <a:t>please</a:t>
            </a:r>
            <a:r>
              <a:rPr lang="it-IT" dirty="0"/>
              <a:t> with the i, ii, iii….</a:t>
            </a:r>
            <a:endParaRPr lang="en-GB" dirty="0"/>
          </a:p>
        </p:txBody>
      </p:sp>
      <p:sp>
        <p:nvSpPr>
          <p:cNvPr id="13" name="Rectangle 11">
            <a:extLst>
              <a:ext uri="{FF2B5EF4-FFF2-40B4-BE49-F238E27FC236}">
                <a16:creationId xmlns:a16="http://schemas.microsoft.com/office/drawing/2014/main" id="{9BDEC9EB-F30A-F42A-26C3-F9AE08765705}"/>
              </a:ext>
            </a:extLst>
          </p:cNvPr>
          <p:cNvSpPr/>
          <p:nvPr userDrawn="1"/>
        </p:nvSpPr>
        <p:spPr>
          <a:xfrm>
            <a:off x="5727842" y="3001184"/>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8" name="Rectangle 7">
            <a:extLst>
              <a:ext uri="{FF2B5EF4-FFF2-40B4-BE49-F238E27FC236}">
                <a16:creationId xmlns:a16="http://schemas.microsoft.com/office/drawing/2014/main" id="{454BA2A1-6BBA-CA7A-578A-6529C5AD3CFE}"/>
              </a:ext>
            </a:extLst>
          </p:cNvPr>
          <p:cNvSpPr/>
          <p:nvPr userDrawn="1"/>
        </p:nvSpPr>
        <p:spPr>
          <a:xfrm>
            <a:off x="927758" y="2796999"/>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9" name="Datumsplatzhalter 8">
            <a:extLst>
              <a:ext uri="{FF2B5EF4-FFF2-40B4-BE49-F238E27FC236}">
                <a16:creationId xmlns:a16="http://schemas.microsoft.com/office/drawing/2014/main" id="{19E5AF50-94A3-4308-3B68-BAD76E7A7B09}"/>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0" name="Fußzeilenplatzhalter 9">
            <a:extLst>
              <a:ext uri="{FF2B5EF4-FFF2-40B4-BE49-F238E27FC236}">
                <a16:creationId xmlns:a16="http://schemas.microsoft.com/office/drawing/2014/main" id="{9798D87B-B794-AD8A-40F1-DEA4D547F712}"/>
              </a:ext>
            </a:extLst>
          </p:cNvPr>
          <p:cNvSpPr>
            <a:spLocks noGrp="1"/>
          </p:cNvSpPr>
          <p:nvPr>
            <p:ph type="ftr" sz="quarter" idx="11"/>
          </p:nvPr>
        </p:nvSpPr>
        <p:spPr/>
        <p:txBody>
          <a:bodyPr/>
          <a:lstStyle/>
          <a:p>
            <a:r>
              <a:rPr lang="en-GB"/>
              <a:t>Team Name / Optimus Syria</a:t>
            </a:r>
            <a:endParaRPr lang="en-GB" dirty="0"/>
          </a:p>
        </p:txBody>
      </p:sp>
      <p:sp>
        <p:nvSpPr>
          <p:cNvPr id="14" name="Foliennummernplatzhalter 13">
            <a:extLst>
              <a:ext uri="{FF2B5EF4-FFF2-40B4-BE49-F238E27FC236}">
                <a16:creationId xmlns:a16="http://schemas.microsoft.com/office/drawing/2014/main" id="{5E6253E5-E305-7986-3017-8FAC6F34DD9C}"/>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5" name="Textplatzhalter 16">
            <a:extLst>
              <a:ext uri="{FF2B5EF4-FFF2-40B4-BE49-F238E27FC236}">
                <a16:creationId xmlns:a16="http://schemas.microsoft.com/office/drawing/2014/main" id="{7E202380-1BD6-7A10-C51A-497A42391B9C}"/>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732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ubite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1-i. </a:t>
            </a:r>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endParaRPr lang="de-DE" dirty="0"/>
          </a:p>
          <a:p>
            <a:pPr lvl="1"/>
            <a:r>
              <a:rPr lang="de-DE" dirty="0" err="1"/>
              <a:t>efgh</a:t>
            </a:r>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Datumsplatzhalter 7">
            <a:extLst>
              <a:ext uri="{FF2B5EF4-FFF2-40B4-BE49-F238E27FC236}">
                <a16:creationId xmlns:a16="http://schemas.microsoft.com/office/drawing/2014/main" id="{5228F91E-E7AD-B275-5A60-89428222DD8C}"/>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8F4F81C7-2C44-8CF8-2928-655E74DC8F30}"/>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260D8F3F-3088-D685-66AD-D2110FD402DA}"/>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29BD9540-0DAC-F607-0D84-145CAF084DCB}"/>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
        <p:nvSpPr>
          <p:cNvPr id="4" name="Textplatzhalter 4">
            <a:extLst>
              <a:ext uri="{FF2B5EF4-FFF2-40B4-BE49-F238E27FC236}">
                <a16:creationId xmlns:a16="http://schemas.microsoft.com/office/drawing/2014/main" id="{9943038B-A8F9-48D6-0A29-94D4AA659F65}"/>
              </a:ext>
            </a:extLst>
          </p:cNvPr>
          <p:cNvSpPr>
            <a:spLocks noGrp="1"/>
          </p:cNvSpPr>
          <p:nvPr>
            <p:ph type="body" sz="quarter" idx="22" hasCustomPrompt="1"/>
          </p:nvPr>
        </p:nvSpPr>
        <p:spPr>
          <a:xfrm>
            <a:off x="749023" y="6216958"/>
            <a:ext cx="2248453" cy="309850"/>
          </a:xfrm>
        </p:spPr>
        <p:txBody>
          <a:bodyPr/>
          <a:lstStyle>
            <a:lvl2pPr marL="4572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t>[1], [2]….</a:t>
            </a:r>
          </a:p>
          <a:p>
            <a:pPr lvl="1"/>
            <a:endParaRPr lang="en-GB" dirty="0"/>
          </a:p>
        </p:txBody>
      </p:sp>
    </p:spTree>
    <p:extLst>
      <p:ext uri="{BB962C8B-B14F-4D97-AF65-F5344CB8AC3E}">
        <p14:creationId xmlns:p14="http://schemas.microsoft.com/office/powerpoint/2010/main" val="195973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 Slide (Explan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hasCustomPrompt="1"/>
          </p:nvPr>
        </p:nvSpPr>
        <p:spPr/>
        <p:txBody>
          <a:bodyPr/>
          <a:lstStyle>
            <a:lvl1pPr>
              <a:defRPr/>
            </a:lvl1pPr>
          </a:lstStyle>
          <a:p>
            <a:r>
              <a:rPr lang="de-DE" dirty="0"/>
              <a:t>X. Graph</a:t>
            </a:r>
            <a:endParaRPr lang="en-GB" dirty="0"/>
          </a:p>
        </p:txBody>
      </p:sp>
      <p:pic>
        <p:nvPicPr>
          <p:cNvPr id="6" name="Picture 2" descr="How HOMER Calculates Wind Turbine Power Output">
            <a:extLst>
              <a:ext uri="{FF2B5EF4-FFF2-40B4-BE49-F238E27FC236}">
                <a16:creationId xmlns:a16="http://schemas.microsoft.com/office/drawing/2014/main" id="{002A61B1-6859-B9E0-5E8D-876C02B28C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724" y="1939999"/>
            <a:ext cx="5429250" cy="306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a:extLst>
              <a:ext uri="{FF2B5EF4-FFF2-40B4-BE49-F238E27FC236}">
                <a16:creationId xmlns:a16="http://schemas.microsoft.com/office/drawing/2014/main" id="{70DEEB4B-BB48-7BA1-DC37-D3F70525E158}"/>
              </a:ext>
            </a:extLst>
          </p:cNvPr>
          <p:cNvSpPr txBox="1"/>
          <p:nvPr userDrawn="1"/>
        </p:nvSpPr>
        <p:spPr>
          <a:xfrm>
            <a:off x="764619" y="5102669"/>
            <a:ext cx="5187461" cy="600164"/>
          </a:xfrm>
          <a:prstGeom prst="rect">
            <a:avLst/>
          </a:prstGeom>
          <a:noFill/>
        </p:spPr>
        <p:txBody>
          <a:bodyPr wrap="square" rtlCol="0">
            <a:spAutoFit/>
          </a:bodyPr>
          <a:lstStyle/>
          <a:p>
            <a:r>
              <a:rPr lang="it-IT" sz="1100" dirty="0"/>
              <a:t>(</a:t>
            </a:r>
            <a:r>
              <a:rPr lang="it-IT" sz="1100" dirty="0" err="1"/>
              <a:t>Description</a:t>
            </a:r>
            <a:r>
              <a:rPr lang="it-IT" sz="1100" dirty="0"/>
              <a:t> of the </a:t>
            </a:r>
            <a:r>
              <a:rPr lang="it-IT" sz="1100" dirty="0" err="1"/>
              <a:t>graph</a:t>
            </a:r>
            <a:r>
              <a:rPr lang="it-IT" sz="1100" dirty="0"/>
              <a:t>, </a:t>
            </a:r>
            <a:r>
              <a:rPr lang="it-IT" sz="1100" dirty="0" err="1"/>
              <a:t>example</a:t>
            </a:r>
            <a:r>
              <a:rPr lang="it-IT" sz="1100" dirty="0"/>
              <a:t>: </a:t>
            </a:r>
            <a:r>
              <a:rPr lang="it-IT" sz="1100" i="1" dirty="0"/>
              <a:t>power curve power over wind speed</a:t>
            </a:r>
            <a:r>
              <a:rPr lang="it-IT" sz="1100" dirty="0"/>
              <a:t> )</a:t>
            </a:r>
          </a:p>
          <a:p>
            <a:r>
              <a:rPr lang="it-IT" sz="1100" dirty="0"/>
              <a:t>(</a:t>
            </a:r>
            <a:r>
              <a:rPr lang="it-IT" sz="1100" dirty="0" err="1"/>
              <a:t>Citation</a:t>
            </a:r>
            <a:r>
              <a:rPr lang="it-IT" sz="1100" dirty="0"/>
              <a:t> of the sources, </a:t>
            </a:r>
            <a:r>
              <a:rPr lang="it-IT" sz="1100" dirty="0" err="1"/>
              <a:t>example</a:t>
            </a:r>
            <a:r>
              <a:rPr lang="it-IT" sz="1100" dirty="0"/>
              <a:t>:</a:t>
            </a:r>
            <a:r>
              <a:rPr lang="it-IT" sz="1100" b="1" dirty="0"/>
              <a:t> </a:t>
            </a:r>
            <a:r>
              <a:rPr lang="it-IT" sz="1100" b="0" dirty="0"/>
              <a:t>[1] </a:t>
            </a:r>
            <a:r>
              <a:rPr lang="it-IT" sz="1100" dirty="0"/>
              <a:t>)  </a:t>
            </a:r>
          </a:p>
          <a:p>
            <a:r>
              <a:rPr lang="it-IT" sz="1100" dirty="0"/>
              <a:t>(Last date of access, </a:t>
            </a:r>
            <a:r>
              <a:rPr lang="it-IT" sz="1100" dirty="0" err="1"/>
              <a:t>example</a:t>
            </a:r>
            <a:r>
              <a:rPr lang="it-IT" sz="1100" dirty="0"/>
              <a:t>: 21/12/2015)</a:t>
            </a:r>
            <a:endParaRPr lang="en-GB" sz="1100" dirty="0"/>
          </a:p>
        </p:txBody>
      </p:sp>
      <p:cxnSp>
        <p:nvCxnSpPr>
          <p:cNvPr id="8" name="Connector: Elbow 6">
            <a:extLst>
              <a:ext uri="{FF2B5EF4-FFF2-40B4-BE49-F238E27FC236}">
                <a16:creationId xmlns:a16="http://schemas.microsoft.com/office/drawing/2014/main" id="{7A01EE56-12C5-DD96-C172-C145A0ED64CB}"/>
              </a:ext>
            </a:extLst>
          </p:cNvPr>
          <p:cNvCxnSpPr>
            <a:cxnSpLocks/>
          </p:cNvCxnSpPr>
          <p:nvPr userDrawn="1"/>
        </p:nvCxnSpPr>
        <p:spPr>
          <a:xfrm rot="10800000" flipV="1">
            <a:off x="3791371" y="4238699"/>
            <a:ext cx="4563205" cy="1222134"/>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Oval 15">
            <a:extLst>
              <a:ext uri="{FF2B5EF4-FFF2-40B4-BE49-F238E27FC236}">
                <a16:creationId xmlns:a16="http://schemas.microsoft.com/office/drawing/2014/main" id="{EE3D1715-661B-80A0-F167-264ACC369A68}"/>
              </a:ext>
            </a:extLst>
          </p:cNvPr>
          <p:cNvSpPr/>
          <p:nvPr userDrawn="1"/>
        </p:nvSpPr>
        <p:spPr>
          <a:xfrm>
            <a:off x="7796637" y="3405202"/>
            <a:ext cx="3922209" cy="2011693"/>
          </a:xfrm>
          <a:prstGeom prst="ellipse">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err="1"/>
              <a:t>Add</a:t>
            </a:r>
            <a:r>
              <a:rPr lang="it-IT" sz="1400" dirty="0"/>
              <a:t> a link to the </a:t>
            </a:r>
            <a:r>
              <a:rPr lang="it-IT" sz="1400" dirty="0" err="1"/>
              <a:t>reference</a:t>
            </a:r>
            <a:r>
              <a:rPr lang="it-IT" sz="1400" dirty="0"/>
              <a:t> </a:t>
            </a:r>
            <a:r>
              <a:rPr lang="it-IT" sz="1400" dirty="0" err="1"/>
              <a:t>number</a:t>
            </a:r>
            <a:r>
              <a:rPr lang="it-IT" sz="1400" dirty="0"/>
              <a:t> </a:t>
            </a:r>
            <a:r>
              <a:rPr lang="it-IT" sz="1400" dirty="0" err="1"/>
              <a:t>that</a:t>
            </a:r>
            <a:r>
              <a:rPr lang="it-IT" sz="1400" dirty="0"/>
              <a:t> </a:t>
            </a:r>
            <a:r>
              <a:rPr lang="it-IT" sz="1400" dirty="0" err="1"/>
              <a:t>goes</a:t>
            </a:r>
            <a:r>
              <a:rPr lang="it-IT" sz="1400" dirty="0"/>
              <a:t> to the last slide: highlight the </a:t>
            </a:r>
            <a:r>
              <a:rPr lang="it-IT" sz="1400" dirty="0" err="1"/>
              <a:t>number</a:t>
            </a:r>
            <a:r>
              <a:rPr lang="it-IT" sz="1400" dirty="0"/>
              <a:t>-&gt;</a:t>
            </a:r>
            <a:r>
              <a:rPr lang="it-IT" sz="1400" dirty="0" err="1"/>
              <a:t>right</a:t>
            </a:r>
            <a:r>
              <a:rPr lang="it-IT" sz="1400" dirty="0"/>
              <a:t> click-&gt;</a:t>
            </a:r>
            <a:r>
              <a:rPr lang="it-IT" sz="1400" dirty="0" err="1"/>
              <a:t>select</a:t>
            </a:r>
            <a:r>
              <a:rPr lang="it-IT" sz="1400" dirty="0"/>
              <a:t> link-&gt;place in </a:t>
            </a:r>
            <a:r>
              <a:rPr lang="it-IT" sz="1400" dirty="0" err="1"/>
              <a:t>this</a:t>
            </a:r>
            <a:r>
              <a:rPr lang="it-IT" sz="1400" dirty="0"/>
              <a:t> </a:t>
            </a:r>
            <a:r>
              <a:rPr lang="it-IT" sz="1400" dirty="0" err="1"/>
              <a:t>document</a:t>
            </a:r>
            <a:r>
              <a:rPr lang="it-IT" sz="1400" dirty="0"/>
              <a:t>-&gt;</a:t>
            </a:r>
            <a:r>
              <a:rPr lang="it-IT" sz="1400" dirty="0" err="1"/>
              <a:t>select</a:t>
            </a:r>
            <a:r>
              <a:rPr lang="it-IT" sz="1400" dirty="0"/>
              <a:t> last slide</a:t>
            </a:r>
            <a:endParaRPr lang="en-GB" sz="1400" dirty="0"/>
          </a:p>
        </p:txBody>
      </p:sp>
      <p:cxnSp>
        <p:nvCxnSpPr>
          <p:cNvPr id="10" name="Straight Connector 5">
            <a:extLst>
              <a:ext uri="{FF2B5EF4-FFF2-40B4-BE49-F238E27FC236}">
                <a16:creationId xmlns:a16="http://schemas.microsoft.com/office/drawing/2014/main" id="{9CCD7462-E12C-CDA3-D609-4AB679728A2E}"/>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Rectangle 7">
            <a:extLst>
              <a:ext uri="{FF2B5EF4-FFF2-40B4-BE49-F238E27FC236}">
                <a16:creationId xmlns:a16="http://schemas.microsoft.com/office/drawing/2014/main" id="{A1188C36-D6CB-FA53-013E-FC56AD427952}"/>
              </a:ext>
            </a:extLst>
          </p:cNvPr>
          <p:cNvSpPr/>
          <p:nvPr userDrawn="1"/>
        </p:nvSpPr>
        <p:spPr>
          <a:xfrm>
            <a:off x="6495002" y="1875014"/>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2" name="Datumsplatzhalter 11">
            <a:extLst>
              <a:ext uri="{FF2B5EF4-FFF2-40B4-BE49-F238E27FC236}">
                <a16:creationId xmlns:a16="http://schemas.microsoft.com/office/drawing/2014/main" id="{749D4654-CB69-04EA-986A-2264B7AF439E}"/>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13" name="Fußzeilenplatzhalter 12">
            <a:extLst>
              <a:ext uri="{FF2B5EF4-FFF2-40B4-BE49-F238E27FC236}">
                <a16:creationId xmlns:a16="http://schemas.microsoft.com/office/drawing/2014/main" id="{FC28337D-790B-E06F-0074-04AA48B925B2}"/>
              </a:ext>
            </a:extLst>
          </p:cNvPr>
          <p:cNvSpPr>
            <a:spLocks noGrp="1"/>
          </p:cNvSpPr>
          <p:nvPr>
            <p:ph type="ftr" sz="quarter" idx="11"/>
          </p:nvPr>
        </p:nvSpPr>
        <p:spPr/>
        <p:txBody>
          <a:bodyPr/>
          <a:lstStyle/>
          <a:p>
            <a:r>
              <a:rPr lang="en-GB"/>
              <a:t>Team Name / Optimus Syria</a:t>
            </a:r>
            <a:endParaRPr lang="en-GB" dirty="0"/>
          </a:p>
        </p:txBody>
      </p:sp>
      <p:sp>
        <p:nvSpPr>
          <p:cNvPr id="14" name="Foliennummernplatzhalter 13">
            <a:extLst>
              <a:ext uri="{FF2B5EF4-FFF2-40B4-BE49-F238E27FC236}">
                <a16:creationId xmlns:a16="http://schemas.microsoft.com/office/drawing/2014/main" id="{A2A63292-0139-33E2-79E8-D1F485A4CC93}"/>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5" name="Textplatzhalter 16">
            <a:extLst>
              <a:ext uri="{FF2B5EF4-FFF2-40B4-BE49-F238E27FC236}">
                <a16:creationId xmlns:a16="http://schemas.microsoft.com/office/drawing/2014/main" id="{596BA109-7562-188F-19E6-BAFF28DC5C78}"/>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8648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hasCustomPrompt="1"/>
          </p:nvPr>
        </p:nvSpPr>
        <p:spPr/>
        <p:txBody>
          <a:bodyPr/>
          <a:lstStyle>
            <a:lvl1pPr>
              <a:defRPr/>
            </a:lvl1pPr>
          </a:lstStyle>
          <a:p>
            <a:r>
              <a:rPr lang="de-DE" dirty="0"/>
              <a:t>X. Graph</a:t>
            </a:r>
            <a:endParaRPr lang="en-GB" dirty="0"/>
          </a:p>
        </p:txBody>
      </p:sp>
      <p:pic>
        <p:nvPicPr>
          <p:cNvPr id="6" name="Picture 2" descr="How HOMER Calculates Wind Turbine Power Output">
            <a:extLst>
              <a:ext uri="{FF2B5EF4-FFF2-40B4-BE49-F238E27FC236}">
                <a16:creationId xmlns:a16="http://schemas.microsoft.com/office/drawing/2014/main" id="{002A61B1-6859-B9E0-5E8D-876C02B28C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724" y="1939999"/>
            <a:ext cx="5429250" cy="306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a:extLst>
              <a:ext uri="{FF2B5EF4-FFF2-40B4-BE49-F238E27FC236}">
                <a16:creationId xmlns:a16="http://schemas.microsoft.com/office/drawing/2014/main" id="{70DEEB4B-BB48-7BA1-DC37-D3F70525E158}"/>
              </a:ext>
            </a:extLst>
          </p:cNvPr>
          <p:cNvSpPr txBox="1"/>
          <p:nvPr userDrawn="1"/>
        </p:nvSpPr>
        <p:spPr>
          <a:xfrm>
            <a:off x="764619" y="5102669"/>
            <a:ext cx="5187461" cy="600164"/>
          </a:xfrm>
          <a:prstGeom prst="rect">
            <a:avLst/>
          </a:prstGeom>
          <a:noFill/>
        </p:spPr>
        <p:txBody>
          <a:bodyPr wrap="square" rtlCol="0">
            <a:spAutoFit/>
          </a:bodyPr>
          <a:lstStyle/>
          <a:p>
            <a:r>
              <a:rPr lang="it-IT" sz="1100" dirty="0"/>
              <a:t>(</a:t>
            </a:r>
            <a:r>
              <a:rPr lang="it-IT" sz="1100" dirty="0" err="1"/>
              <a:t>Description</a:t>
            </a:r>
            <a:r>
              <a:rPr lang="it-IT" sz="1100" dirty="0"/>
              <a:t> of the </a:t>
            </a:r>
            <a:r>
              <a:rPr lang="it-IT" sz="1100" dirty="0" err="1"/>
              <a:t>graph</a:t>
            </a:r>
            <a:r>
              <a:rPr lang="it-IT" sz="1100" dirty="0"/>
              <a:t>, </a:t>
            </a:r>
            <a:r>
              <a:rPr lang="it-IT" sz="1100" dirty="0" err="1"/>
              <a:t>example</a:t>
            </a:r>
            <a:r>
              <a:rPr lang="it-IT" sz="1100" dirty="0"/>
              <a:t>: </a:t>
            </a:r>
            <a:r>
              <a:rPr lang="it-IT" sz="1100" i="1" dirty="0"/>
              <a:t>power curve power over wind speed</a:t>
            </a:r>
            <a:r>
              <a:rPr lang="it-IT" sz="1100" dirty="0"/>
              <a:t> )</a:t>
            </a:r>
          </a:p>
          <a:p>
            <a:r>
              <a:rPr lang="it-IT" sz="1100" dirty="0"/>
              <a:t>(</a:t>
            </a:r>
            <a:r>
              <a:rPr lang="it-IT" sz="1100" dirty="0" err="1"/>
              <a:t>Citation</a:t>
            </a:r>
            <a:r>
              <a:rPr lang="it-IT" sz="1100" dirty="0"/>
              <a:t> of the sources, </a:t>
            </a:r>
            <a:r>
              <a:rPr lang="it-IT" sz="1100" dirty="0" err="1"/>
              <a:t>example</a:t>
            </a:r>
            <a:r>
              <a:rPr lang="it-IT" sz="1100" dirty="0"/>
              <a:t>:</a:t>
            </a:r>
            <a:r>
              <a:rPr lang="it-IT" sz="1100" b="1" dirty="0"/>
              <a:t> </a:t>
            </a:r>
            <a:r>
              <a:rPr lang="it-IT" sz="1100" b="0" dirty="0"/>
              <a:t>[1] </a:t>
            </a:r>
            <a:r>
              <a:rPr lang="it-IT" sz="1100" dirty="0"/>
              <a:t>)  </a:t>
            </a:r>
          </a:p>
          <a:p>
            <a:r>
              <a:rPr lang="it-IT" sz="1100" dirty="0"/>
              <a:t>(Last date of access, </a:t>
            </a:r>
            <a:r>
              <a:rPr lang="it-IT" sz="1100" dirty="0" err="1"/>
              <a:t>example</a:t>
            </a:r>
            <a:r>
              <a:rPr lang="it-IT" sz="1100" dirty="0"/>
              <a:t>: 21/12/2015)</a:t>
            </a:r>
            <a:endParaRPr lang="en-GB" sz="1100" dirty="0"/>
          </a:p>
        </p:txBody>
      </p:sp>
      <p:cxnSp>
        <p:nvCxnSpPr>
          <p:cNvPr id="10" name="Straight Connector 5">
            <a:extLst>
              <a:ext uri="{FF2B5EF4-FFF2-40B4-BE49-F238E27FC236}">
                <a16:creationId xmlns:a16="http://schemas.microsoft.com/office/drawing/2014/main" id="{9CCD7462-E12C-CDA3-D609-4AB679728A2E}"/>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Datumsplatzhalter 7">
            <a:extLst>
              <a:ext uri="{FF2B5EF4-FFF2-40B4-BE49-F238E27FC236}">
                <a16:creationId xmlns:a16="http://schemas.microsoft.com/office/drawing/2014/main" id="{98D8651D-3525-44E9-EF74-5AE1C96E2B5E}"/>
              </a:ext>
            </a:extLst>
          </p:cNvPr>
          <p:cNvSpPr>
            <a:spLocks noGrp="1"/>
          </p:cNvSpPr>
          <p:nvPr>
            <p:ph type="dt" sz="half" idx="10"/>
          </p:nvPr>
        </p:nvSpPr>
        <p:spPr/>
        <p:txBody>
          <a:bodyPr/>
          <a:lstStyle/>
          <a:p>
            <a:fld id="{02AEE8E4-D792-40D2-B8D4-0007E21A0CF8}" type="datetime1">
              <a:rPr lang="en-GB" smtClean="0"/>
              <a:t>22/12/2025</a:t>
            </a:fld>
            <a:endParaRPr lang="en-GB" dirty="0"/>
          </a:p>
        </p:txBody>
      </p:sp>
      <p:sp>
        <p:nvSpPr>
          <p:cNvPr id="9" name="Fußzeilenplatzhalter 8">
            <a:extLst>
              <a:ext uri="{FF2B5EF4-FFF2-40B4-BE49-F238E27FC236}">
                <a16:creationId xmlns:a16="http://schemas.microsoft.com/office/drawing/2014/main" id="{FC35C132-0CB8-F9A6-EC6C-F3AC1F1B3137}"/>
              </a:ext>
            </a:extLst>
          </p:cNvPr>
          <p:cNvSpPr>
            <a:spLocks noGrp="1"/>
          </p:cNvSpPr>
          <p:nvPr>
            <p:ph type="ftr" sz="quarter" idx="11"/>
          </p:nvPr>
        </p:nvSpPr>
        <p:spPr/>
        <p:txBody>
          <a:bodyPr/>
          <a:lstStyle/>
          <a:p>
            <a:r>
              <a:rPr lang="en-GB"/>
              <a:t>Team Name / Optimus Syria</a:t>
            </a:r>
            <a:endParaRPr lang="en-GB" dirty="0"/>
          </a:p>
        </p:txBody>
      </p:sp>
      <p:sp>
        <p:nvSpPr>
          <p:cNvPr id="11" name="Foliennummernplatzhalter 10">
            <a:extLst>
              <a:ext uri="{FF2B5EF4-FFF2-40B4-BE49-F238E27FC236}">
                <a16:creationId xmlns:a16="http://schemas.microsoft.com/office/drawing/2014/main" id="{722F58FF-5AD5-CF97-4FEE-FB1F38CD9A18}"/>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2" name="Textplatzhalter 16">
            <a:extLst>
              <a:ext uri="{FF2B5EF4-FFF2-40B4-BE49-F238E27FC236}">
                <a16:creationId xmlns:a16="http://schemas.microsoft.com/office/drawing/2014/main" id="{DC21B0DD-4D97-871C-E587-F10AD55D8BD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41072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CD36E4AE-BF2C-D504-0887-03D81D07CDC8}"/>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Free-form: Shape 13">
            <a:extLst>
              <a:ext uri="{FF2B5EF4-FFF2-40B4-BE49-F238E27FC236}">
                <a16:creationId xmlns:a16="http://schemas.microsoft.com/office/drawing/2014/main" id="{7608A32D-44F3-01F2-D6ED-924DFF3CC33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476B4C36-B64B-F839-789E-0C40D5E60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8" name="Free-form: Shape 13">
            <a:extLst>
              <a:ext uri="{FF2B5EF4-FFF2-40B4-BE49-F238E27FC236}">
                <a16:creationId xmlns:a16="http://schemas.microsoft.com/office/drawing/2014/main" id="{1DE142EE-E501-93E6-565D-AB4A5A647F0F}"/>
              </a:ext>
            </a:extLst>
          </p:cNvPr>
          <p:cNvSpPr/>
          <p:nvPr/>
        </p:nvSpPr>
        <p:spPr>
          <a:xfrm rot="10800000">
            <a:off x="-2090" y="-18190"/>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76A7918-93DA-D7CE-97A3-DDF18B379B6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F164827E-F028-4C94-EB63-600BCABCD15C}"/>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dirty="0"/>
              <a:t>Team Name / Optimus Syria</a:t>
            </a:r>
          </a:p>
        </p:txBody>
      </p:sp>
      <p:sp>
        <p:nvSpPr>
          <p:cNvPr id="6" name="Slide Number Placeholder 5">
            <a:extLst>
              <a:ext uri="{FF2B5EF4-FFF2-40B4-BE49-F238E27FC236}">
                <a16:creationId xmlns:a16="http://schemas.microsoft.com/office/drawing/2014/main" id="{00B8DD39-3F07-862A-3C91-AC524529184A}"/>
              </a:ext>
            </a:extLst>
          </p:cNvPr>
          <p:cNvSpPr>
            <a:spLocks noGrp="1"/>
          </p:cNvSpPr>
          <p:nvPr>
            <p:ph type="sldNum" sz="quarter" idx="4"/>
          </p:nvPr>
        </p:nvSpPr>
        <p:spPr>
          <a:xfrm>
            <a:off x="1949570" y="6566803"/>
            <a:ext cx="928958" cy="365125"/>
          </a:xfrm>
          <a:prstGeom prst="rect">
            <a:avLst/>
          </a:prstGeom>
        </p:spPr>
        <p:txBody>
          <a:bodyPr vert="horz" lIns="91440" tIns="45720" rIns="91440" bIns="45720" rtlCol="0" anchor="ctr"/>
          <a:lstStyle>
            <a:lvl1pPr algn="ctr">
              <a:defRPr sz="1200">
                <a:solidFill>
                  <a:schemeClr val="bg1"/>
                </a:solidFill>
              </a:defRPr>
            </a:lvl1pPr>
          </a:lstStyle>
          <a:p>
            <a:fld id="{013F6232-4F06-48BA-8F69-BF531F607829}" type="slidenum">
              <a:rPr lang="en-GB" smtClean="0"/>
              <a:pPr/>
              <a:t>‹#›</a:t>
            </a:fld>
            <a:endParaRPr lang="en-GB" dirty="0"/>
          </a:p>
        </p:txBody>
      </p:sp>
      <p:sp>
        <p:nvSpPr>
          <p:cNvPr id="4" name="Date Placeholder 3">
            <a:extLst>
              <a:ext uri="{FF2B5EF4-FFF2-40B4-BE49-F238E27FC236}">
                <a16:creationId xmlns:a16="http://schemas.microsoft.com/office/drawing/2014/main" id="{A6D593D3-E60D-CF97-AC8A-2B02D933B02F}"/>
              </a:ext>
            </a:extLst>
          </p:cNvPr>
          <p:cNvSpPr>
            <a:spLocks noGrp="1"/>
          </p:cNvSpPr>
          <p:nvPr>
            <p:ph type="dt" sz="half" idx="2"/>
          </p:nvPr>
        </p:nvSpPr>
        <p:spPr>
          <a:xfrm>
            <a:off x="838200" y="6566803"/>
            <a:ext cx="1111370" cy="365125"/>
          </a:xfrm>
          <a:prstGeom prst="rect">
            <a:avLst/>
          </a:prstGeom>
        </p:spPr>
        <p:txBody>
          <a:bodyPr vert="horz" lIns="91440" tIns="45720" rIns="91440" bIns="45720" rtlCol="0" anchor="ctr"/>
          <a:lstStyle>
            <a:lvl1pPr algn="l">
              <a:defRPr sz="1200">
                <a:solidFill>
                  <a:schemeClr val="bg1"/>
                </a:solidFill>
              </a:defRPr>
            </a:lvl1pPr>
          </a:lstStyle>
          <a:p>
            <a:fld id="{02AEE8E4-D792-40D2-B8D4-0007E21A0CF8}" type="datetime1">
              <a:rPr lang="en-GB" smtClean="0"/>
              <a:t>22/12/2025</a:t>
            </a:fld>
            <a:endParaRPr lang="en-GB" dirty="0"/>
          </a:p>
        </p:txBody>
      </p:sp>
      <p:sp>
        <p:nvSpPr>
          <p:cNvPr id="11" name="Free-form: Shape 13">
            <a:extLst>
              <a:ext uri="{FF2B5EF4-FFF2-40B4-BE49-F238E27FC236}">
                <a16:creationId xmlns:a16="http://schemas.microsoft.com/office/drawing/2014/main" id="{1ABD3F4B-4853-EC8E-00EB-5109F86CE0F1}"/>
              </a:ext>
            </a:extLst>
          </p:cNvPr>
          <p:cNvSpPr/>
          <p:nvPr userDrawn="1"/>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3">
            <a:extLst>
              <a:ext uri="{FF2B5EF4-FFF2-40B4-BE49-F238E27FC236}">
                <a16:creationId xmlns:a16="http://schemas.microsoft.com/office/drawing/2014/main" id="{2BF40EC9-0D42-5E08-04BD-F330229C7518}"/>
              </a:ext>
            </a:extLst>
          </p:cNvPr>
          <p:cNvSpPr/>
          <p:nvPr userDrawn="1"/>
        </p:nvSpPr>
        <p:spPr>
          <a:xfrm rot="10800000">
            <a:off x="-2090" y="-18190"/>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3">
            <a:extLst>
              <a:ext uri="{FF2B5EF4-FFF2-40B4-BE49-F238E27FC236}">
                <a16:creationId xmlns:a16="http://schemas.microsoft.com/office/drawing/2014/main" id="{0BB1BAA4-B843-57F3-9FCE-C9585D332FAE}"/>
              </a:ext>
            </a:extLst>
          </p:cNvPr>
          <p:cNvSpPr/>
          <p:nvPr userDrawn="1"/>
        </p:nvSpPr>
        <p:spPr>
          <a:xfrm rot="10800000">
            <a:off x="-26376" y="-254312"/>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74A75E23-C68E-95B1-6539-4A187BBC4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endParaRPr lang="en-GB" dirty="0"/>
          </a:p>
        </p:txBody>
      </p:sp>
    </p:spTree>
    <p:extLst>
      <p:ext uri="{BB962C8B-B14F-4D97-AF65-F5344CB8AC3E}">
        <p14:creationId xmlns:p14="http://schemas.microsoft.com/office/powerpoint/2010/main" val="2653178425"/>
      </p:ext>
    </p:extLst>
  </p:cSld>
  <p:clrMap bg1="lt1" tx1="dk1" bg2="lt2" tx2="dk2" accent1="accent1" accent2="accent2" accent3="accent3" accent4="accent4" accent5="accent5" accent6="accent6" hlink="hlink" folHlink="folHlink"/>
  <p:sldLayoutIdLst>
    <p:sldLayoutId id="2147483687" r:id="rId1"/>
    <p:sldLayoutId id="2147483663" r:id="rId2"/>
    <p:sldLayoutId id="2147483686" r:id="rId3"/>
    <p:sldLayoutId id="2147483674" r:id="rId4"/>
    <p:sldLayoutId id="2147483685" r:id="rId5"/>
    <p:sldLayoutId id="2147483684" r:id="rId6"/>
    <p:sldLayoutId id="2147483688" r:id="rId7"/>
    <p:sldLayoutId id="2147483666" r:id="rId8"/>
    <p:sldLayoutId id="2147483689" r:id="rId9"/>
    <p:sldLayoutId id="2147483662" r:id="rId10"/>
    <p:sldLayoutId id="2147483690" r:id="rId11"/>
    <p:sldLayoutId id="2147483664" r:id="rId12"/>
    <p:sldLayoutId id="2147483665" r:id="rId13"/>
    <p:sldLayoutId id="2147483667" r:id="rId14"/>
    <p:sldLayoutId id="2147483668" r:id="rId15"/>
    <p:sldLayoutId id="2147483669" r:id="rId16"/>
    <p:sldLayoutId id="2147483670" r:id="rId17"/>
    <p:sldLayoutId id="2147483671"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5620995-1DFE-FB81-B1FD-1F43AD25E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BF9FFA78-25BC-8AF7-71C4-CCA91A9325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oter Placeholder 4">
            <a:extLst>
              <a:ext uri="{FF2B5EF4-FFF2-40B4-BE49-F238E27FC236}">
                <a16:creationId xmlns:a16="http://schemas.microsoft.com/office/drawing/2014/main" id="{8CB32A29-5E71-00A9-66DA-1FED8EA8FAF3}"/>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dirty="0"/>
              <a:t>Optimus Syria</a:t>
            </a:r>
          </a:p>
        </p:txBody>
      </p:sp>
      <p:sp>
        <p:nvSpPr>
          <p:cNvPr id="8" name="Slide Number Placeholder 5">
            <a:extLst>
              <a:ext uri="{FF2B5EF4-FFF2-40B4-BE49-F238E27FC236}">
                <a16:creationId xmlns:a16="http://schemas.microsoft.com/office/drawing/2014/main" id="{75A1141D-8ADF-66F7-AB0C-CAA4E1B2CB82}"/>
              </a:ext>
            </a:extLst>
          </p:cNvPr>
          <p:cNvSpPr>
            <a:spLocks noGrp="1"/>
          </p:cNvSpPr>
          <p:nvPr>
            <p:ph type="sldNum" sz="quarter" idx="4"/>
          </p:nvPr>
        </p:nvSpPr>
        <p:spPr>
          <a:xfrm>
            <a:off x="1949570" y="6566803"/>
            <a:ext cx="928958" cy="365125"/>
          </a:xfrm>
          <a:prstGeom prst="rect">
            <a:avLst/>
          </a:prstGeom>
        </p:spPr>
        <p:txBody>
          <a:bodyPr vert="horz" lIns="91440" tIns="45720" rIns="91440" bIns="45720" rtlCol="0" anchor="ctr"/>
          <a:lstStyle>
            <a:lvl1pPr algn="ctr">
              <a:defRPr sz="1200">
                <a:solidFill>
                  <a:schemeClr val="bg1"/>
                </a:solidFill>
              </a:defRPr>
            </a:lvl1pPr>
          </a:lstStyle>
          <a:p>
            <a:fld id="{013F6232-4F06-48BA-8F69-BF531F607829}" type="slidenum">
              <a:rPr lang="en-GB" smtClean="0"/>
              <a:pPr/>
              <a:t>‹#›</a:t>
            </a:fld>
            <a:endParaRPr lang="en-GB" dirty="0"/>
          </a:p>
        </p:txBody>
      </p:sp>
      <p:sp>
        <p:nvSpPr>
          <p:cNvPr id="9" name="Date Placeholder 3">
            <a:extLst>
              <a:ext uri="{FF2B5EF4-FFF2-40B4-BE49-F238E27FC236}">
                <a16:creationId xmlns:a16="http://schemas.microsoft.com/office/drawing/2014/main" id="{07138566-A99B-8C60-010B-13E0F43C5657}"/>
              </a:ext>
            </a:extLst>
          </p:cNvPr>
          <p:cNvSpPr>
            <a:spLocks noGrp="1"/>
          </p:cNvSpPr>
          <p:nvPr>
            <p:ph type="dt" sz="half" idx="2"/>
          </p:nvPr>
        </p:nvSpPr>
        <p:spPr>
          <a:xfrm>
            <a:off x="838200" y="6566803"/>
            <a:ext cx="1111370" cy="365125"/>
          </a:xfrm>
          <a:prstGeom prst="rect">
            <a:avLst/>
          </a:prstGeom>
        </p:spPr>
        <p:txBody>
          <a:bodyPr vert="horz" lIns="91440" tIns="45720" rIns="91440" bIns="45720" rtlCol="0" anchor="ctr"/>
          <a:lstStyle>
            <a:lvl1pPr algn="l">
              <a:defRPr sz="1200">
                <a:solidFill>
                  <a:schemeClr val="bg1"/>
                </a:solidFill>
              </a:defRPr>
            </a:lvl1pPr>
          </a:lstStyle>
          <a:p>
            <a:fld id="{02AEE8E4-D792-40D2-B8D4-0007E21A0CF8}" type="datetime1">
              <a:rPr lang="en-GB" smtClean="0"/>
              <a:t>22/12/2025</a:t>
            </a:fld>
            <a:endParaRPr lang="en-GB" dirty="0"/>
          </a:p>
        </p:txBody>
      </p:sp>
    </p:spTree>
    <p:extLst>
      <p:ext uri="{BB962C8B-B14F-4D97-AF65-F5344CB8AC3E}">
        <p14:creationId xmlns:p14="http://schemas.microsoft.com/office/powerpoint/2010/main" val="3811557844"/>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6"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FEA9E435-1738-7D95-8565-A990E44382F3}"/>
              </a:ext>
            </a:extLst>
          </p:cNvPr>
          <p:cNvSpPr>
            <a:spLocks noGrp="1"/>
          </p:cNvSpPr>
          <p:nvPr>
            <p:ph type="ctrTitle"/>
          </p:nvPr>
        </p:nvSpPr>
        <p:spPr>
          <a:xfrm>
            <a:off x="911137" y="2212165"/>
            <a:ext cx="10369726" cy="912598"/>
          </a:xfrm>
        </p:spPr>
        <p:txBody>
          <a:bodyPr/>
          <a:lstStyle/>
          <a:p>
            <a:r>
              <a:rPr lang="en-GB" noProof="0" dirty="0"/>
              <a:t>Weekly report: Team Project Development</a:t>
            </a:r>
          </a:p>
        </p:txBody>
      </p:sp>
      <p:sp>
        <p:nvSpPr>
          <p:cNvPr id="12" name="Textplatzhalter 11">
            <a:extLst>
              <a:ext uri="{FF2B5EF4-FFF2-40B4-BE49-F238E27FC236}">
                <a16:creationId xmlns:a16="http://schemas.microsoft.com/office/drawing/2014/main" id="{163E18F3-41FB-B5AE-43D3-9203434B5F01}"/>
              </a:ext>
            </a:extLst>
          </p:cNvPr>
          <p:cNvSpPr>
            <a:spLocks noGrp="1"/>
          </p:cNvSpPr>
          <p:nvPr>
            <p:ph type="body" idx="10"/>
          </p:nvPr>
        </p:nvSpPr>
        <p:spPr>
          <a:xfrm>
            <a:off x="2181108" y="4626114"/>
            <a:ext cx="7829784" cy="627065"/>
          </a:xfrm>
        </p:spPr>
        <p:txBody>
          <a:bodyPr/>
          <a:lstStyle/>
          <a:p>
            <a:r>
              <a:rPr lang="en-GB" sz="1600" noProof="0" dirty="0"/>
              <a:t>Group members: Luis Urhahn, Ahmed Sallam, Ceren Cetin, Sohail Mansuri</a:t>
            </a:r>
          </a:p>
          <a:p>
            <a:endParaRPr lang="en-GB" sz="1600" noProof="0" dirty="0"/>
          </a:p>
        </p:txBody>
      </p:sp>
      <p:sp>
        <p:nvSpPr>
          <p:cNvPr id="5" name="Datumsplatzhalter 4">
            <a:extLst>
              <a:ext uri="{FF2B5EF4-FFF2-40B4-BE49-F238E27FC236}">
                <a16:creationId xmlns:a16="http://schemas.microsoft.com/office/drawing/2014/main" id="{626B2514-13D3-FEE4-A76A-25778AA00477}"/>
              </a:ext>
            </a:extLst>
          </p:cNvPr>
          <p:cNvSpPr>
            <a:spLocks noGrp="1"/>
          </p:cNvSpPr>
          <p:nvPr>
            <p:ph type="dt" sz="half" idx="11"/>
          </p:nvPr>
        </p:nvSpPr>
        <p:spPr/>
        <p:txBody>
          <a:bodyPr/>
          <a:lstStyle/>
          <a:p>
            <a:fld id="{02AEE8E4-D792-40D2-B8D4-0007E21A0CF8}" type="datetime1">
              <a:rPr lang="en-GB" noProof="0" smtClean="0"/>
              <a:t>22/12/2025</a:t>
            </a:fld>
            <a:endParaRPr lang="en-GB" noProof="0" dirty="0"/>
          </a:p>
        </p:txBody>
      </p:sp>
      <p:sp>
        <p:nvSpPr>
          <p:cNvPr id="6" name="Fußzeilenplatzhalter 5">
            <a:extLst>
              <a:ext uri="{FF2B5EF4-FFF2-40B4-BE49-F238E27FC236}">
                <a16:creationId xmlns:a16="http://schemas.microsoft.com/office/drawing/2014/main" id="{8F11D7F1-39D2-6CD0-A45E-2199A3CF9435}"/>
              </a:ext>
            </a:extLst>
          </p:cNvPr>
          <p:cNvSpPr>
            <a:spLocks noGrp="1"/>
          </p:cNvSpPr>
          <p:nvPr>
            <p:ph type="ftr" sz="quarter" idx="12"/>
          </p:nvPr>
        </p:nvSpPr>
        <p:spPr/>
        <p:txBody>
          <a:bodyPr/>
          <a:lstStyle/>
          <a:p>
            <a:r>
              <a:rPr lang="en-GB" noProof="0" dirty="0"/>
              <a:t>Project Development / Optimus Syria</a:t>
            </a:r>
          </a:p>
        </p:txBody>
      </p:sp>
      <p:sp>
        <p:nvSpPr>
          <p:cNvPr id="7" name="Foliennummernplatzhalter 6">
            <a:extLst>
              <a:ext uri="{FF2B5EF4-FFF2-40B4-BE49-F238E27FC236}">
                <a16:creationId xmlns:a16="http://schemas.microsoft.com/office/drawing/2014/main" id="{4E7ED1BF-5D66-636D-5730-97FE37F44811}"/>
              </a:ext>
            </a:extLst>
          </p:cNvPr>
          <p:cNvSpPr>
            <a:spLocks noGrp="1"/>
          </p:cNvSpPr>
          <p:nvPr>
            <p:ph type="sldNum" sz="quarter" idx="13"/>
          </p:nvPr>
        </p:nvSpPr>
        <p:spPr/>
        <p:txBody>
          <a:bodyPr/>
          <a:lstStyle/>
          <a:p>
            <a:fld id="{013F6232-4F06-48BA-8F69-BF531F607829}" type="slidenum">
              <a:rPr lang="en-GB" noProof="0" smtClean="0"/>
              <a:pPr/>
              <a:t>1</a:t>
            </a:fld>
            <a:endParaRPr lang="en-GB" noProof="0" dirty="0"/>
          </a:p>
        </p:txBody>
      </p:sp>
      <p:sp>
        <p:nvSpPr>
          <p:cNvPr id="13" name="Subtitle 2">
            <a:extLst>
              <a:ext uri="{FF2B5EF4-FFF2-40B4-BE49-F238E27FC236}">
                <a16:creationId xmlns:a16="http://schemas.microsoft.com/office/drawing/2014/main" id="{80DF395A-2830-9AA6-9F70-51EE213DECC2}"/>
              </a:ext>
            </a:extLst>
          </p:cNvPr>
          <p:cNvSpPr txBox="1">
            <a:spLocks/>
          </p:cNvSpPr>
          <p:nvPr/>
        </p:nvSpPr>
        <p:spPr>
          <a:xfrm>
            <a:off x="1524000" y="3429000"/>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noProof="0" dirty="0"/>
              <a:t>Week number: </a:t>
            </a:r>
            <a:r>
              <a:rPr lang="en-GB" sz="2000" dirty="0"/>
              <a:t>13</a:t>
            </a:r>
            <a:endParaRPr lang="en-GB" sz="2000" noProof="0" dirty="0"/>
          </a:p>
          <a:p>
            <a:r>
              <a:rPr lang="en-GB" sz="2000" noProof="0" dirty="0"/>
              <a:t>Date: </a:t>
            </a:r>
            <a:fld id="{02AEE8E4-D792-40D2-B8D4-0007E21A0CF8}" type="datetime1">
              <a:rPr lang="en-GB" sz="2000" noProof="0" smtClean="0"/>
              <a:pPr/>
              <a:t>22/12/2025</a:t>
            </a:fld>
            <a:endParaRPr lang="en-GB" sz="2000" noProof="0" dirty="0"/>
          </a:p>
          <a:p>
            <a:r>
              <a:rPr lang="en-GB" sz="2000" noProof="0" dirty="0"/>
              <a:t>Supervisor: Dr. Marina Blohm</a:t>
            </a:r>
          </a:p>
        </p:txBody>
      </p:sp>
    </p:spTree>
    <p:extLst>
      <p:ext uri="{BB962C8B-B14F-4D97-AF65-F5344CB8AC3E}">
        <p14:creationId xmlns:p14="http://schemas.microsoft.com/office/powerpoint/2010/main" val="151510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0B2E-61CE-7B40-6696-57213A12A231}"/>
              </a:ext>
            </a:extLst>
          </p:cNvPr>
          <p:cNvSpPr>
            <a:spLocks noGrp="1"/>
          </p:cNvSpPr>
          <p:nvPr>
            <p:ph type="title"/>
          </p:nvPr>
        </p:nvSpPr>
        <p:spPr/>
        <p:txBody>
          <a:bodyPr>
            <a:normAutofit/>
          </a:bodyPr>
          <a:lstStyle/>
          <a:p>
            <a:r>
              <a:rPr lang="en-IN" dirty="0"/>
              <a:t>2.The Threatened and red list </a:t>
            </a:r>
            <a:r>
              <a:rPr lang="en-IN"/>
              <a:t>Migratory Birds</a:t>
            </a:r>
            <a:endParaRPr lang="en-US" dirty="0"/>
          </a:p>
        </p:txBody>
      </p:sp>
      <p:sp>
        <p:nvSpPr>
          <p:cNvPr id="4" name="Text Placeholder 3">
            <a:extLst>
              <a:ext uri="{FF2B5EF4-FFF2-40B4-BE49-F238E27FC236}">
                <a16:creationId xmlns:a16="http://schemas.microsoft.com/office/drawing/2014/main" id="{A19BFC7A-CB2D-37F3-DDEA-6D681CEB71BE}"/>
              </a:ext>
            </a:extLst>
          </p:cNvPr>
          <p:cNvSpPr>
            <a:spLocks noGrp="1"/>
          </p:cNvSpPr>
          <p:nvPr>
            <p:ph type="body" sz="quarter" idx="18"/>
          </p:nvPr>
        </p:nvSpPr>
        <p:spPr/>
        <p:txBody>
          <a:bodyPr/>
          <a:lstStyle/>
          <a:p>
            <a:r>
              <a:rPr lang="en-US" dirty="0"/>
              <a:t>Sohil Mansuri</a:t>
            </a:r>
          </a:p>
        </p:txBody>
      </p:sp>
      <p:sp>
        <p:nvSpPr>
          <p:cNvPr id="5" name="Date Placeholder 4">
            <a:extLst>
              <a:ext uri="{FF2B5EF4-FFF2-40B4-BE49-F238E27FC236}">
                <a16:creationId xmlns:a16="http://schemas.microsoft.com/office/drawing/2014/main" id="{5591933C-38D0-C14A-3FB0-5C04B4F726D0}"/>
              </a:ext>
            </a:extLst>
          </p:cNvPr>
          <p:cNvSpPr>
            <a:spLocks noGrp="1"/>
          </p:cNvSpPr>
          <p:nvPr>
            <p:ph type="dt" sz="half" idx="19"/>
          </p:nvPr>
        </p:nvSpPr>
        <p:spPr>
          <a:xfrm>
            <a:off x="825137" y="6566803"/>
            <a:ext cx="1111370" cy="365125"/>
          </a:xfrm>
        </p:spPr>
        <p:txBody>
          <a:bodyPr/>
          <a:lstStyle/>
          <a:p>
            <a:r>
              <a:rPr lang="en-GB" dirty="0"/>
              <a:t>23/12/2025</a:t>
            </a:r>
          </a:p>
        </p:txBody>
      </p:sp>
      <p:sp>
        <p:nvSpPr>
          <p:cNvPr id="6" name="Footer Placeholder 5">
            <a:extLst>
              <a:ext uri="{FF2B5EF4-FFF2-40B4-BE49-F238E27FC236}">
                <a16:creationId xmlns:a16="http://schemas.microsoft.com/office/drawing/2014/main" id="{FBCC3E5D-401D-B2D1-DA8E-2BF9D5B12C56}"/>
              </a:ext>
            </a:extLst>
          </p:cNvPr>
          <p:cNvSpPr>
            <a:spLocks noGrp="1"/>
          </p:cNvSpPr>
          <p:nvPr>
            <p:ph type="ftr" sz="quarter" idx="20"/>
          </p:nvPr>
        </p:nvSpPr>
        <p:spPr/>
        <p:txBody>
          <a:bodyPr/>
          <a:lstStyle/>
          <a:p>
            <a:r>
              <a:rPr lang="en-GB" dirty="0"/>
              <a:t>Project Development/ Optimus Syria</a:t>
            </a:r>
          </a:p>
        </p:txBody>
      </p:sp>
      <p:sp>
        <p:nvSpPr>
          <p:cNvPr id="7" name="Slide Number Placeholder 6">
            <a:extLst>
              <a:ext uri="{FF2B5EF4-FFF2-40B4-BE49-F238E27FC236}">
                <a16:creationId xmlns:a16="http://schemas.microsoft.com/office/drawing/2014/main" id="{6275B369-F214-AFD4-B03C-79624938FF19}"/>
              </a:ext>
            </a:extLst>
          </p:cNvPr>
          <p:cNvSpPr>
            <a:spLocks noGrp="1"/>
          </p:cNvSpPr>
          <p:nvPr>
            <p:ph type="sldNum" sz="quarter" idx="21"/>
          </p:nvPr>
        </p:nvSpPr>
        <p:spPr/>
        <p:txBody>
          <a:bodyPr/>
          <a:lstStyle/>
          <a:p>
            <a:fld id="{013F6232-4F06-48BA-8F69-BF531F607829}" type="slidenum">
              <a:rPr lang="en-GB" smtClean="0"/>
              <a:pPr/>
              <a:t>10</a:t>
            </a:fld>
            <a:endParaRPr lang="en-GB" dirty="0"/>
          </a:p>
        </p:txBody>
      </p:sp>
      <p:sp>
        <p:nvSpPr>
          <p:cNvPr id="8" name="Text Placeholder 7">
            <a:extLst>
              <a:ext uri="{FF2B5EF4-FFF2-40B4-BE49-F238E27FC236}">
                <a16:creationId xmlns:a16="http://schemas.microsoft.com/office/drawing/2014/main" id="{AE6D5982-6FEE-E64F-91A8-7B4270B06560}"/>
              </a:ext>
            </a:extLst>
          </p:cNvPr>
          <p:cNvSpPr>
            <a:spLocks noGrp="1"/>
          </p:cNvSpPr>
          <p:nvPr>
            <p:ph type="body" sz="quarter" idx="22"/>
          </p:nvPr>
        </p:nvSpPr>
        <p:spPr>
          <a:xfrm>
            <a:off x="589394" y="6174470"/>
            <a:ext cx="10174350" cy="309850"/>
          </a:xfrm>
        </p:spPr>
        <p:txBody>
          <a:bodyPr>
            <a:normAutofit fontScale="70000" lnSpcReduction="20000"/>
          </a:bodyPr>
          <a:lstStyle/>
          <a:p>
            <a:r>
              <a:rPr lang="en-IN" dirty="0" err="1"/>
              <a:t>Source:https</a:t>
            </a:r>
            <a:r>
              <a:rPr lang="en-IN" dirty="0"/>
              <a:t>://</a:t>
            </a:r>
            <a:r>
              <a:rPr lang="en-IN" dirty="0" err="1"/>
              <a:t>ebird.org</a:t>
            </a:r>
            <a:endParaRPr lang="en-IN" dirty="0"/>
          </a:p>
          <a:p>
            <a:pPr marL="0" indent="0">
              <a:buNone/>
            </a:pPr>
            <a:endParaRPr lang="en-US" dirty="0"/>
          </a:p>
        </p:txBody>
      </p:sp>
      <p:pic>
        <p:nvPicPr>
          <p:cNvPr id="12" name="Picture 11" descr="A collage of different birds&#10;&#10;AI-generated content may be incorrect.">
            <a:extLst>
              <a:ext uri="{FF2B5EF4-FFF2-40B4-BE49-F238E27FC236}">
                <a16:creationId xmlns:a16="http://schemas.microsoft.com/office/drawing/2014/main" id="{79B33B24-E0E9-4335-60E5-986032F26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94" y="1306501"/>
            <a:ext cx="8266611" cy="3143971"/>
          </a:xfrm>
          <a:prstGeom prst="rect">
            <a:avLst/>
          </a:prstGeom>
        </p:spPr>
      </p:pic>
      <p:sp>
        <p:nvSpPr>
          <p:cNvPr id="13" name="TextBox 12">
            <a:extLst>
              <a:ext uri="{FF2B5EF4-FFF2-40B4-BE49-F238E27FC236}">
                <a16:creationId xmlns:a16="http://schemas.microsoft.com/office/drawing/2014/main" id="{04F21510-8D88-E363-C635-A70FA46388C8}"/>
              </a:ext>
            </a:extLst>
          </p:cNvPr>
          <p:cNvSpPr txBox="1"/>
          <p:nvPr/>
        </p:nvSpPr>
        <p:spPr>
          <a:xfrm>
            <a:off x="749023" y="4558937"/>
            <a:ext cx="10604777" cy="1661993"/>
          </a:xfrm>
          <a:prstGeom prst="rect">
            <a:avLst/>
          </a:prstGeom>
          <a:noFill/>
        </p:spPr>
        <p:txBody>
          <a:bodyPr wrap="square" rtlCol="0">
            <a:spAutoFit/>
          </a:bodyPr>
          <a:lstStyle/>
          <a:p>
            <a:pPr algn="just"/>
            <a:r>
              <a:rPr lang="en-IN" dirty="0"/>
              <a:t>The most important species of migratory wild birds in Syria, which have been considered in the context of conservation concern and globally threatened with extinction. </a:t>
            </a:r>
          </a:p>
          <a:p>
            <a:pPr algn="just"/>
            <a:r>
              <a:rPr lang="en-IN" dirty="0"/>
              <a:t>A: Red-rumped Swallow (</a:t>
            </a:r>
            <a:r>
              <a:rPr lang="en-IN" i="1" dirty="0"/>
              <a:t>Hirundo </a:t>
            </a:r>
            <a:r>
              <a:rPr lang="en-IN" i="1" dirty="0" err="1"/>
              <a:t>daurica</a:t>
            </a:r>
            <a:r>
              <a:rPr lang="en-IN" dirty="0"/>
              <a:t>), B: Pin-tailed Sandgrouse (</a:t>
            </a:r>
            <a:r>
              <a:rPr lang="en-IN" i="1" dirty="0" err="1"/>
              <a:t>Pterocles</a:t>
            </a:r>
            <a:r>
              <a:rPr lang="en-IN" i="1" dirty="0"/>
              <a:t> </a:t>
            </a:r>
            <a:r>
              <a:rPr lang="en-IN" i="1" dirty="0" err="1"/>
              <a:t>alchata</a:t>
            </a:r>
            <a:r>
              <a:rPr lang="en-IN" dirty="0"/>
              <a:t>), C: Bearded Vulture (</a:t>
            </a:r>
            <a:r>
              <a:rPr lang="en-IN" i="1" dirty="0" err="1"/>
              <a:t>Gypaetus</a:t>
            </a:r>
            <a:r>
              <a:rPr lang="en-IN" i="1" dirty="0"/>
              <a:t> barbatus</a:t>
            </a:r>
            <a:r>
              <a:rPr lang="en-IN" dirty="0"/>
              <a:t>), D: Steppe Eagle (</a:t>
            </a:r>
            <a:r>
              <a:rPr lang="en-IN" i="1" dirty="0"/>
              <a:t>Aquila nipalensis</a:t>
            </a:r>
            <a:r>
              <a:rPr lang="en-IN" dirty="0"/>
              <a:t>), E: Cream-coloured Courser (</a:t>
            </a:r>
            <a:r>
              <a:rPr lang="en-IN" i="1" dirty="0" err="1"/>
              <a:t>Cursorius</a:t>
            </a:r>
            <a:r>
              <a:rPr lang="en-IN" i="1" dirty="0"/>
              <a:t> cursor</a:t>
            </a:r>
            <a:r>
              <a:rPr lang="en-IN" dirty="0"/>
              <a:t>), F: Houbara bustard(</a:t>
            </a:r>
            <a:r>
              <a:rPr lang="en-IN" i="1" dirty="0"/>
              <a:t>Otis </a:t>
            </a:r>
            <a:r>
              <a:rPr lang="en-IN" i="1" dirty="0" err="1"/>
              <a:t>tarda</a:t>
            </a:r>
            <a:r>
              <a:rPr lang="en-IN" dirty="0"/>
              <a:t>), G: Namaqua Dove (</a:t>
            </a:r>
            <a:r>
              <a:rPr lang="en-IN" i="1" dirty="0" err="1"/>
              <a:t>Oena</a:t>
            </a:r>
            <a:r>
              <a:rPr lang="en-IN" i="1" dirty="0"/>
              <a:t> Capensis</a:t>
            </a:r>
            <a:r>
              <a:rPr lang="en-IN" dirty="0"/>
              <a:t>)</a:t>
            </a:r>
          </a:p>
          <a:p>
            <a:pPr algn="l"/>
            <a:endParaRPr lang="en-US" sz="1200" dirty="0">
              <a:solidFill>
                <a:schemeClr val="bg1"/>
              </a:solidFill>
            </a:endParaRPr>
          </a:p>
        </p:txBody>
      </p:sp>
    </p:spTree>
    <p:extLst>
      <p:ext uri="{BB962C8B-B14F-4D97-AF65-F5344CB8AC3E}">
        <p14:creationId xmlns:p14="http://schemas.microsoft.com/office/powerpoint/2010/main" val="418144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en-GB" noProof="0" dirty="0"/>
              <a:t>Bibliography – Project Development</a:t>
            </a:r>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fld id="{26D83DB4-11DF-4DC9-9AFB-FDB45DBDB9C4}" type="datetime1">
              <a:rPr lang="en-GB" noProof="0" smtClean="0"/>
              <a:t>22/12/2025</a:t>
            </a:fld>
            <a:endParaRPr lang="en-GB" noProof="0" dirty="0"/>
          </a:p>
        </p:txBody>
      </p:sp>
      <p:sp>
        <p:nvSpPr>
          <p:cNvPr id="6" name="Fußzeilenplatzhalter 5">
            <a:extLst>
              <a:ext uri="{FF2B5EF4-FFF2-40B4-BE49-F238E27FC236}">
                <a16:creationId xmlns:a16="http://schemas.microsoft.com/office/drawing/2014/main" id="{40055318-CDFF-2436-5D76-D30CE5CB6A48}"/>
              </a:ext>
            </a:extLst>
          </p:cNvPr>
          <p:cNvSpPr>
            <a:spLocks noGrp="1"/>
          </p:cNvSpPr>
          <p:nvPr>
            <p:ph type="ftr" sz="quarter" idx="11"/>
          </p:nvPr>
        </p:nvSpPr>
        <p:spPr/>
        <p:txBody>
          <a:bodyPr/>
          <a:lstStyle/>
          <a:p>
            <a:r>
              <a:rPr lang="en-GB" noProof="0" dirty="0"/>
              <a:t>Project Development / Optimus Syria</a:t>
            </a:r>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noProof="0" smtClean="0"/>
              <a:pPr/>
              <a:t>11</a:t>
            </a:fld>
            <a:endParaRPr lang="en-GB" noProof="0" dirty="0"/>
          </a:p>
        </p:txBody>
      </p:sp>
      <p:sp>
        <p:nvSpPr>
          <p:cNvPr id="3" name="Textplatzhalter 2">
            <a:extLst>
              <a:ext uri="{FF2B5EF4-FFF2-40B4-BE49-F238E27FC236}">
                <a16:creationId xmlns:a16="http://schemas.microsoft.com/office/drawing/2014/main" id="{04F89852-0382-5806-3356-FA1C77F6D283}"/>
              </a:ext>
            </a:extLst>
          </p:cNvPr>
          <p:cNvSpPr>
            <a:spLocks noGrp="1"/>
          </p:cNvSpPr>
          <p:nvPr>
            <p:ph type="body" sz="quarter" idx="18"/>
          </p:nvPr>
        </p:nvSpPr>
        <p:spPr/>
        <p:txBody>
          <a:bodyPr/>
          <a:lstStyle/>
          <a:p>
            <a:r>
              <a:rPr lang="en-GB" noProof="0" dirty="0"/>
              <a:t>Luis Urhahn</a:t>
            </a:r>
          </a:p>
        </p:txBody>
      </p:sp>
      <p:sp>
        <p:nvSpPr>
          <p:cNvPr id="10" name="Content Placeholder 2">
            <a:extLst>
              <a:ext uri="{FF2B5EF4-FFF2-40B4-BE49-F238E27FC236}">
                <a16:creationId xmlns:a16="http://schemas.microsoft.com/office/drawing/2014/main" id="{4B865F91-3B7F-A23E-4E8C-5D5BEA1589BB}"/>
              </a:ext>
            </a:extLst>
          </p:cNvPr>
          <p:cNvSpPr>
            <a:spLocks noGrp="1"/>
          </p:cNvSpPr>
          <p:nvPr>
            <p:ph idx="1" hasCustomPrompt="1"/>
          </p:nvPr>
        </p:nvSpPr>
        <p:spPr>
          <a:xfrm>
            <a:off x="838200" y="1825625"/>
            <a:ext cx="10515600" cy="4351338"/>
          </a:xfrm>
        </p:spPr>
        <p:txBody>
          <a:bodyPr>
            <a:normAutofit/>
          </a:bodyPr>
          <a:lstStyle>
            <a:lvl1pPr marL="0" indent="0">
              <a:buNone/>
              <a:defRPr sz="1600"/>
            </a:lvl1pPr>
          </a:lstStyle>
          <a:p>
            <a:pPr>
              <a:defRPr/>
            </a:pPr>
            <a:r>
              <a:rPr lang="en-GB" noProof="0" dirty="0"/>
              <a:t>[1] </a:t>
            </a:r>
            <a:r>
              <a:rPr lang="en-GB" noProof="0" dirty="0" err="1"/>
              <a:t>WindPro</a:t>
            </a:r>
            <a:r>
              <a:rPr lang="en-GB" noProof="0" dirty="0"/>
              <a:t>, University License for </a:t>
            </a:r>
            <a:r>
              <a:rPr lang="en-GB" noProof="0" dirty="0" err="1"/>
              <a:t>WindPro</a:t>
            </a:r>
            <a:r>
              <a:rPr lang="en-GB" noProof="0" dirty="0"/>
              <a:t> [Software] (latest on </a:t>
            </a:r>
            <a:r>
              <a:rPr lang="en-GB" dirty="0"/>
              <a:t>19.12</a:t>
            </a:r>
            <a:r>
              <a:rPr lang="en-GB" noProof="0" dirty="0"/>
              <a:t>.25)</a:t>
            </a:r>
          </a:p>
          <a:p>
            <a:pPr>
              <a:defRPr/>
            </a:pPr>
            <a:r>
              <a:rPr lang="en-GB" noProof="0" dirty="0"/>
              <a:t>[2] Google Gemini, Student License for Gemini [AI] (latest on 08.12.25)</a:t>
            </a:r>
          </a:p>
          <a:p>
            <a:pPr>
              <a:defRPr/>
            </a:pPr>
            <a:r>
              <a:rPr lang="en-IN" dirty="0"/>
              <a:t>[3] University of Al-</a:t>
            </a:r>
            <a:r>
              <a:rPr lang="en-IN" dirty="0" err="1"/>
              <a:t>Qadisiyah</a:t>
            </a:r>
            <a:r>
              <a:rPr lang="en-IN" dirty="0"/>
              <a:t> , College of Agriculture DOI: 10.33794/qjas.2022.133702.1041 This is an open access article under the CC BY 4.0 licence (https://creativecommons.org/licenses/by/4.0/)</a:t>
            </a:r>
          </a:p>
          <a:p>
            <a:pPr>
              <a:defRPr/>
            </a:pPr>
            <a:endParaRPr lang="en-GB" noProof="0" dirty="0"/>
          </a:p>
          <a:p>
            <a:pPr>
              <a:defRPr/>
            </a:pPr>
            <a:endParaRPr lang="en-GB" noProof="0" dirty="0"/>
          </a:p>
          <a:p>
            <a:pPr>
              <a:defRPr/>
            </a:pPr>
            <a:r>
              <a:rPr lang="en-GB" noProof="0" dirty="0">
                <a:sym typeface="Wingdings" panose="05000000000000000000" pitchFamily="2" charset="2"/>
              </a:rPr>
              <a:t> Simulation developed with the help of AI.</a:t>
            </a:r>
            <a:endParaRPr lang="en-GB" noProof="0" dirty="0"/>
          </a:p>
          <a:p>
            <a:pPr>
              <a:defRPr/>
            </a:pPr>
            <a:endParaRPr lang="en-GB" kern="0" noProof="0" dirty="0">
              <a:solidFill>
                <a:srgbClr val="000000"/>
              </a:solidFill>
            </a:endParaRPr>
          </a:p>
          <a:p>
            <a:pPr>
              <a:defRPr/>
            </a:pPr>
            <a:endParaRPr lang="en-GB" noProof="0" dirty="0"/>
          </a:p>
          <a:p>
            <a:pPr>
              <a:defRPr/>
            </a:pPr>
            <a:endParaRPr lang="en-GB" noProof="0" dirty="0"/>
          </a:p>
          <a:p>
            <a:pPr>
              <a:defRPr/>
            </a:pPr>
            <a:endParaRPr lang="en-GB" noProof="0" dirty="0"/>
          </a:p>
          <a:p>
            <a:pPr lvl="0">
              <a:defRPr/>
            </a:pPr>
            <a:endParaRPr lang="en-GB" noProof="0" dirty="0"/>
          </a:p>
          <a:p>
            <a:pPr lvl="0">
              <a:defRPr/>
            </a:pPr>
            <a:endParaRPr lang="en-GB" noProof="0" dirty="0"/>
          </a:p>
        </p:txBody>
      </p:sp>
    </p:spTree>
    <p:extLst>
      <p:ext uri="{BB962C8B-B14F-4D97-AF65-F5344CB8AC3E}">
        <p14:creationId xmlns:p14="http://schemas.microsoft.com/office/powerpoint/2010/main" val="76124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BED8F-C508-20D5-81AB-8B319242C94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EA084D1-D320-1499-E729-22C272E4C336}"/>
              </a:ext>
            </a:extLst>
          </p:cNvPr>
          <p:cNvSpPr>
            <a:spLocks noGrp="1"/>
          </p:cNvSpPr>
          <p:nvPr>
            <p:ph type="title"/>
          </p:nvPr>
        </p:nvSpPr>
        <p:spPr>
          <a:xfrm>
            <a:off x="838200" y="365125"/>
            <a:ext cx="10515600" cy="915937"/>
          </a:xfrm>
        </p:spPr>
        <p:txBody>
          <a:bodyPr anchor="b"/>
          <a:lstStyle/>
          <a:p>
            <a:r>
              <a:rPr lang="en-GB" dirty="0"/>
              <a:t>P</a:t>
            </a:r>
            <a:r>
              <a:rPr lang="en-GB" noProof="0" dirty="0" err="1"/>
              <a:t>rogress</a:t>
            </a:r>
            <a:r>
              <a:rPr lang="en-GB" noProof="0" dirty="0"/>
              <a:t> of the week</a:t>
            </a:r>
          </a:p>
        </p:txBody>
      </p:sp>
      <p:sp>
        <p:nvSpPr>
          <p:cNvPr id="4" name="Datumsplatzhalter 3">
            <a:extLst>
              <a:ext uri="{FF2B5EF4-FFF2-40B4-BE49-F238E27FC236}">
                <a16:creationId xmlns:a16="http://schemas.microsoft.com/office/drawing/2014/main" id="{06223A19-4B89-0F03-2DBF-8557ADB18AC0}"/>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C16DF68C-6E8D-A0BD-5F97-0D7547DADBCB}"/>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28B7B023-863A-5BDD-01D2-2AE9D51FAD95}"/>
              </a:ext>
            </a:extLst>
          </p:cNvPr>
          <p:cNvSpPr>
            <a:spLocks noGrp="1"/>
          </p:cNvSpPr>
          <p:nvPr>
            <p:ph type="sldNum" sz="quarter" idx="12"/>
          </p:nvPr>
        </p:nvSpPr>
        <p:spPr/>
        <p:txBody>
          <a:bodyPr/>
          <a:lstStyle/>
          <a:p>
            <a:fld id="{65A6D213-0805-4C3E-849D-17C75FD348C3}" type="slidenum">
              <a:rPr lang="en-GB" noProof="0" smtClean="0"/>
              <a:t>2</a:t>
            </a:fld>
            <a:endParaRPr lang="en-GB" noProof="0" dirty="0"/>
          </a:p>
        </p:txBody>
      </p:sp>
      <p:sp>
        <p:nvSpPr>
          <p:cNvPr id="3" name="Textplatzhalter 2">
            <a:extLst>
              <a:ext uri="{FF2B5EF4-FFF2-40B4-BE49-F238E27FC236}">
                <a16:creationId xmlns:a16="http://schemas.microsoft.com/office/drawing/2014/main" id="{0ABE3F9E-848F-6C53-ADE2-6C0204225389}"/>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136E6BEF-DEA5-52ED-8D84-4FEA1E387261}"/>
              </a:ext>
            </a:extLst>
          </p:cNvPr>
          <p:cNvSpPr txBox="1">
            <a:spLocks/>
          </p:cNvSpPr>
          <p:nvPr/>
        </p:nvSpPr>
        <p:spPr>
          <a:xfrm>
            <a:off x="838201" y="1468388"/>
            <a:ext cx="9983770" cy="502448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noProof="0" dirty="0"/>
          </a:p>
          <a:p>
            <a:pPr marL="0" indent="0">
              <a:buNone/>
            </a:pPr>
            <a:endParaRPr lang="en-GB" noProof="0" dirty="0"/>
          </a:p>
        </p:txBody>
      </p:sp>
      <p:sp>
        <p:nvSpPr>
          <p:cNvPr id="9" name="TextBox 8">
            <a:extLst>
              <a:ext uri="{FF2B5EF4-FFF2-40B4-BE49-F238E27FC236}">
                <a16:creationId xmlns:a16="http://schemas.microsoft.com/office/drawing/2014/main" id="{A116C229-167B-93BF-9DE0-801846735F2F}"/>
              </a:ext>
            </a:extLst>
          </p:cNvPr>
          <p:cNvSpPr txBox="1"/>
          <p:nvPr/>
        </p:nvSpPr>
        <p:spPr>
          <a:xfrm>
            <a:off x="838200" y="1874529"/>
            <a:ext cx="10515600" cy="3702809"/>
          </a:xfrm>
          <a:prstGeom prst="rect">
            <a:avLst/>
          </a:prstGeom>
          <a:noFill/>
        </p:spPr>
        <p:txBody>
          <a:bodyPr wrap="square" rtlCol="0">
            <a:spAutoFit/>
          </a:bodyPr>
          <a:lstStyle/>
          <a:p>
            <a:r>
              <a:rPr lang="en-GB" sz="2000" noProof="0" dirty="0"/>
              <a:t>The progress this week:</a:t>
            </a:r>
          </a:p>
          <a:p>
            <a:endParaRPr lang="en-GB" sz="2000" noProof="0" dirty="0"/>
          </a:p>
          <a:p>
            <a:pPr marL="342900" indent="-342900">
              <a:lnSpc>
                <a:spcPct val="200000"/>
              </a:lnSpc>
              <a:buFont typeface="Wingdings" panose="05000000000000000000" pitchFamily="2" charset="2"/>
              <a:buChar char="q"/>
            </a:pPr>
            <a:r>
              <a:rPr lang="en-GB" sz="2000" dirty="0"/>
              <a:t>Updating the result file with the latest updates</a:t>
            </a:r>
          </a:p>
          <a:p>
            <a:pPr marL="342900" indent="-342900">
              <a:lnSpc>
                <a:spcPct val="200000"/>
              </a:lnSpc>
              <a:buFont typeface="Wingdings" panose="05000000000000000000" pitchFamily="2" charset="2"/>
              <a:buChar char="q"/>
            </a:pPr>
            <a:r>
              <a:rPr lang="en-GB" sz="2000" dirty="0"/>
              <a:t>Optimizing the power curve or turbine data</a:t>
            </a:r>
          </a:p>
          <a:p>
            <a:pPr marL="342900" indent="-342900">
              <a:lnSpc>
                <a:spcPct val="200000"/>
              </a:lnSpc>
              <a:buFont typeface="Wingdings" panose="05000000000000000000" pitchFamily="2" charset="2"/>
              <a:buChar char="q"/>
            </a:pPr>
            <a:r>
              <a:rPr lang="en-GB" sz="2000" dirty="0"/>
              <a:t>Defining the windfarm layout (3 or 4 WTGs)</a:t>
            </a:r>
          </a:p>
          <a:p>
            <a:pPr marL="342900" indent="-342900">
              <a:lnSpc>
                <a:spcPct val="200000"/>
              </a:lnSpc>
              <a:buFont typeface="Wingdings" panose="05000000000000000000" pitchFamily="2" charset="2"/>
              <a:buChar char="q"/>
            </a:pPr>
            <a:r>
              <a:rPr lang="en-IN" sz="2000" dirty="0"/>
              <a:t>Bird Migration</a:t>
            </a:r>
          </a:p>
          <a:p>
            <a:pPr marL="342900" indent="-342900">
              <a:lnSpc>
                <a:spcPct val="200000"/>
              </a:lnSpc>
              <a:buFont typeface="Wingdings" panose="05000000000000000000" pitchFamily="2" charset="2"/>
              <a:buChar char="q"/>
            </a:pPr>
            <a:r>
              <a:rPr lang="en-IN" sz="2000" dirty="0"/>
              <a:t>The Threatened and red list Migratory Birds</a:t>
            </a:r>
            <a:endParaRPr lang="en-GB" sz="2000" dirty="0"/>
          </a:p>
        </p:txBody>
      </p:sp>
    </p:spTree>
    <p:extLst>
      <p:ext uri="{BB962C8B-B14F-4D97-AF65-F5344CB8AC3E}">
        <p14:creationId xmlns:p14="http://schemas.microsoft.com/office/powerpoint/2010/main" val="240305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3D42C-B946-684E-4AE6-B43B9C63F1B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1FFD7E66-A299-A377-8083-D18C797548C1}"/>
              </a:ext>
            </a:extLst>
          </p:cNvPr>
          <p:cNvSpPr>
            <a:spLocks noGrp="1"/>
          </p:cNvSpPr>
          <p:nvPr>
            <p:ph type="title"/>
          </p:nvPr>
        </p:nvSpPr>
        <p:spPr>
          <a:xfrm>
            <a:off x="838200" y="365125"/>
            <a:ext cx="10515600" cy="915937"/>
          </a:xfrm>
        </p:spPr>
        <p:txBody>
          <a:bodyPr anchor="b"/>
          <a:lstStyle/>
          <a:p>
            <a:r>
              <a:rPr lang="en-GB" noProof="0" dirty="0"/>
              <a:t>Update of the Turbine Data </a:t>
            </a:r>
          </a:p>
        </p:txBody>
      </p:sp>
      <p:sp>
        <p:nvSpPr>
          <p:cNvPr id="4" name="Datumsplatzhalter 3">
            <a:extLst>
              <a:ext uri="{FF2B5EF4-FFF2-40B4-BE49-F238E27FC236}">
                <a16:creationId xmlns:a16="http://schemas.microsoft.com/office/drawing/2014/main" id="{E426586C-3DFF-2971-0E4C-4DF67A107BAF}"/>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FE5CCF8F-0283-36C7-4E39-60F98C00EC06}"/>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4754D86F-97AB-B7B3-FA7F-84F6189E9DB6}"/>
              </a:ext>
            </a:extLst>
          </p:cNvPr>
          <p:cNvSpPr>
            <a:spLocks noGrp="1"/>
          </p:cNvSpPr>
          <p:nvPr>
            <p:ph type="sldNum" sz="quarter" idx="12"/>
          </p:nvPr>
        </p:nvSpPr>
        <p:spPr/>
        <p:txBody>
          <a:bodyPr/>
          <a:lstStyle/>
          <a:p>
            <a:fld id="{65A6D213-0805-4C3E-849D-17C75FD348C3}" type="slidenum">
              <a:rPr lang="en-GB" noProof="0" smtClean="0"/>
              <a:t>3</a:t>
            </a:fld>
            <a:endParaRPr lang="en-GB" noProof="0" dirty="0"/>
          </a:p>
        </p:txBody>
      </p:sp>
      <p:sp>
        <p:nvSpPr>
          <p:cNvPr id="3" name="Textplatzhalter 2">
            <a:extLst>
              <a:ext uri="{FF2B5EF4-FFF2-40B4-BE49-F238E27FC236}">
                <a16:creationId xmlns:a16="http://schemas.microsoft.com/office/drawing/2014/main" id="{7CDCD58A-3E17-F694-18B4-603DA2D8A978}"/>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BF43DF68-04BD-7425-6B6E-A1C79AE473F4}"/>
              </a:ext>
            </a:extLst>
          </p:cNvPr>
          <p:cNvSpPr txBox="1">
            <a:spLocks/>
          </p:cNvSpPr>
          <p:nvPr/>
        </p:nvSpPr>
        <p:spPr>
          <a:xfrm>
            <a:off x="838201" y="1468388"/>
            <a:ext cx="9983770" cy="502448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noProof="0" dirty="0"/>
          </a:p>
          <a:p>
            <a:pPr marL="0" indent="0">
              <a:buNone/>
            </a:pPr>
            <a:endParaRPr lang="en-GB" noProof="0" dirty="0"/>
          </a:p>
        </p:txBody>
      </p:sp>
      <p:sp>
        <p:nvSpPr>
          <p:cNvPr id="9" name="TextBox 8">
            <a:extLst>
              <a:ext uri="{FF2B5EF4-FFF2-40B4-BE49-F238E27FC236}">
                <a16:creationId xmlns:a16="http://schemas.microsoft.com/office/drawing/2014/main" id="{FBE11307-F02D-3D25-F90F-C6E44298C71D}"/>
              </a:ext>
            </a:extLst>
          </p:cNvPr>
          <p:cNvSpPr txBox="1"/>
          <p:nvPr/>
        </p:nvSpPr>
        <p:spPr>
          <a:xfrm>
            <a:off x="838200" y="1465698"/>
            <a:ext cx="10515600" cy="4708981"/>
          </a:xfrm>
          <a:prstGeom prst="rect">
            <a:avLst/>
          </a:prstGeom>
          <a:noFill/>
        </p:spPr>
        <p:txBody>
          <a:bodyPr wrap="square" rtlCol="0">
            <a:spAutoFit/>
          </a:bodyPr>
          <a:lstStyle/>
          <a:p>
            <a:r>
              <a:rPr lang="en-GB" sz="2000" noProof="0" dirty="0"/>
              <a:t>After the change of different parameters regarding the turbine, some data needed to be updated:</a:t>
            </a:r>
          </a:p>
          <a:p>
            <a:endParaRPr lang="en-GB" sz="2000" dirty="0"/>
          </a:p>
          <a:p>
            <a:endParaRPr lang="en-GB" sz="2000" noProof="0" dirty="0"/>
          </a:p>
          <a:p>
            <a:endParaRPr lang="en-GB" sz="2000" dirty="0"/>
          </a:p>
          <a:p>
            <a:endParaRPr lang="en-GB" sz="2000" noProof="0" dirty="0"/>
          </a:p>
          <a:p>
            <a:endParaRPr lang="en-GB" sz="2000" dirty="0"/>
          </a:p>
          <a:p>
            <a:endParaRPr lang="en-GB" sz="2000" noProof="0" dirty="0"/>
          </a:p>
          <a:p>
            <a:endParaRPr lang="en-GB" sz="2000" dirty="0"/>
          </a:p>
          <a:p>
            <a:endParaRPr lang="en-GB" sz="2000" noProof="0" dirty="0"/>
          </a:p>
          <a:p>
            <a:endParaRPr lang="en-GB" sz="2000" dirty="0"/>
          </a:p>
          <a:p>
            <a:endParaRPr lang="en-GB" sz="2000" noProof="0" dirty="0"/>
          </a:p>
          <a:p>
            <a:endParaRPr lang="en-GB" sz="2000" dirty="0"/>
          </a:p>
          <a:p>
            <a:endParaRPr lang="en-GB" sz="2000" noProof="0" dirty="0"/>
          </a:p>
          <a:p>
            <a:pPr algn="ctr"/>
            <a:r>
              <a:rPr lang="en-GB" sz="2000" dirty="0">
                <a:sym typeface="Wingdings" panose="05000000000000000000" pitchFamily="2" charset="2"/>
              </a:rPr>
              <a:t> All the main parameters and site conditions are now </a:t>
            </a:r>
            <a:r>
              <a:rPr lang="en-GB" sz="2000" b="1" u="sng" dirty="0">
                <a:solidFill>
                  <a:schemeClr val="accent3"/>
                </a:solidFill>
                <a:sym typeface="Wingdings" panose="05000000000000000000" pitchFamily="2" charset="2"/>
              </a:rPr>
              <a:t>fixed</a:t>
            </a:r>
            <a:r>
              <a:rPr lang="en-GB" sz="2000" dirty="0">
                <a:sym typeface="Wingdings" panose="05000000000000000000" pitchFamily="2" charset="2"/>
              </a:rPr>
              <a:t>!</a:t>
            </a:r>
            <a:endParaRPr lang="en-GB" sz="2000" noProof="0" dirty="0"/>
          </a:p>
        </p:txBody>
      </p:sp>
      <p:graphicFrame>
        <p:nvGraphicFramePr>
          <p:cNvPr id="8" name="Table 7">
            <a:extLst>
              <a:ext uri="{FF2B5EF4-FFF2-40B4-BE49-F238E27FC236}">
                <a16:creationId xmlns:a16="http://schemas.microsoft.com/office/drawing/2014/main" id="{0089B811-69A8-0165-71C1-6E238AB6491D}"/>
              </a:ext>
            </a:extLst>
          </p:cNvPr>
          <p:cNvGraphicFramePr>
            <a:graphicFrameLocks noGrp="1"/>
          </p:cNvGraphicFramePr>
          <p:nvPr>
            <p:extLst>
              <p:ext uri="{D42A27DB-BD31-4B8C-83A1-F6EECF244321}">
                <p14:modId xmlns:p14="http://schemas.microsoft.com/office/powerpoint/2010/main" val="1102941694"/>
              </p:ext>
            </p:extLst>
          </p:nvPr>
        </p:nvGraphicFramePr>
        <p:xfrm>
          <a:off x="838199" y="2176668"/>
          <a:ext cx="5226092" cy="3508516"/>
        </p:xfrm>
        <a:graphic>
          <a:graphicData uri="http://schemas.openxmlformats.org/drawingml/2006/table">
            <a:tbl>
              <a:tblPr firstRow="1" bandRow="1">
                <a:tableStyleId>{5C22544A-7EE6-4342-B048-85BDC9FD1C3A}</a:tableStyleId>
              </a:tblPr>
              <a:tblGrid>
                <a:gridCol w="1568882">
                  <a:extLst>
                    <a:ext uri="{9D8B030D-6E8A-4147-A177-3AD203B41FA5}">
                      <a16:colId xmlns:a16="http://schemas.microsoft.com/office/drawing/2014/main" val="3363395993"/>
                    </a:ext>
                  </a:extLst>
                </a:gridCol>
                <a:gridCol w="1058518">
                  <a:extLst>
                    <a:ext uri="{9D8B030D-6E8A-4147-A177-3AD203B41FA5}">
                      <a16:colId xmlns:a16="http://schemas.microsoft.com/office/drawing/2014/main" val="2216140448"/>
                    </a:ext>
                  </a:extLst>
                </a:gridCol>
                <a:gridCol w="1138030">
                  <a:extLst>
                    <a:ext uri="{9D8B030D-6E8A-4147-A177-3AD203B41FA5}">
                      <a16:colId xmlns:a16="http://schemas.microsoft.com/office/drawing/2014/main" val="1785655733"/>
                    </a:ext>
                  </a:extLst>
                </a:gridCol>
                <a:gridCol w="1460662">
                  <a:extLst>
                    <a:ext uri="{9D8B030D-6E8A-4147-A177-3AD203B41FA5}">
                      <a16:colId xmlns:a16="http://schemas.microsoft.com/office/drawing/2014/main" val="2857997087"/>
                    </a:ext>
                  </a:extLst>
                </a:gridCol>
              </a:tblGrid>
              <a:tr h="318956">
                <a:tc>
                  <a:txBody>
                    <a:bodyPr/>
                    <a:lstStyle/>
                    <a:p>
                      <a:pPr algn="ctr" fontAlgn="b">
                        <a:buNone/>
                      </a:pPr>
                      <a:r>
                        <a:rPr lang="en-GB" sz="1200" b="1" i="0" u="none" strike="noStrike" dirty="0">
                          <a:solidFill>
                            <a:srgbClr val="FFFFFF"/>
                          </a:solidFill>
                          <a:effectLst/>
                          <a:latin typeface="Aptos Narrow" panose="020B0004020202020204" pitchFamily="34" charset="0"/>
                        </a:rPr>
                        <a:t>Main features</a:t>
                      </a:r>
                    </a:p>
                  </a:txBody>
                  <a:tcPr marL="3810" marR="3810" marT="3810" marB="0" anchor="b"/>
                </a:tc>
                <a:tc>
                  <a:txBody>
                    <a:bodyPr/>
                    <a:lstStyle/>
                    <a:p>
                      <a:pPr algn="ctr" fontAlgn="b">
                        <a:buNone/>
                      </a:pPr>
                      <a:r>
                        <a:rPr lang="en-GB" sz="1200" b="1" i="0" u="none" strike="noStrike" dirty="0">
                          <a:solidFill>
                            <a:srgbClr val="FFFFFF"/>
                          </a:solidFill>
                          <a:effectLst/>
                          <a:latin typeface="Aptos Narrow" panose="020B0004020202020204" pitchFamily="34" charset="0"/>
                        </a:rPr>
                        <a:t>values</a:t>
                      </a:r>
                    </a:p>
                  </a:txBody>
                  <a:tcPr marL="3810" marR="3810" marT="3810" marB="0" anchor="b"/>
                </a:tc>
                <a:tc>
                  <a:txBody>
                    <a:bodyPr/>
                    <a:lstStyle/>
                    <a:p>
                      <a:pPr algn="ctr" fontAlgn="b">
                        <a:buNone/>
                      </a:pPr>
                      <a:r>
                        <a:rPr lang="en-GB" sz="1200" b="1" i="0" u="none" strike="noStrike">
                          <a:solidFill>
                            <a:srgbClr val="FFFFFF"/>
                          </a:solidFill>
                          <a:effectLst/>
                          <a:latin typeface="Aptos Narrow" panose="020B0004020202020204" pitchFamily="34" charset="0"/>
                        </a:rPr>
                        <a:t>units</a:t>
                      </a:r>
                    </a:p>
                  </a:txBody>
                  <a:tcPr marL="3810" marR="3810" marT="3810" marB="0" anchor="b"/>
                </a:tc>
                <a:tc>
                  <a:txBody>
                    <a:bodyPr/>
                    <a:lstStyle/>
                    <a:p>
                      <a:pPr algn="ctr" fontAlgn="b">
                        <a:buNone/>
                      </a:pPr>
                      <a:r>
                        <a:rPr lang="en-GB" sz="1200" b="1" i="0" u="none" strike="noStrike" dirty="0">
                          <a:solidFill>
                            <a:srgbClr val="FFFFFF"/>
                          </a:solidFill>
                          <a:effectLst/>
                          <a:latin typeface="Aptos Narrow" panose="020B0004020202020204" pitchFamily="34" charset="0"/>
                        </a:rPr>
                        <a:t>status</a:t>
                      </a:r>
                    </a:p>
                  </a:txBody>
                  <a:tcPr marL="3810" marR="3810" marT="3810" marB="0" anchor="b"/>
                </a:tc>
                <a:extLst>
                  <a:ext uri="{0D108BD9-81ED-4DB2-BD59-A6C34878D82A}">
                    <a16:rowId xmlns:a16="http://schemas.microsoft.com/office/drawing/2014/main" val="1402259889"/>
                  </a:ext>
                </a:extLst>
              </a:tr>
              <a:tr h="318956">
                <a:tc>
                  <a:txBody>
                    <a:bodyPr/>
                    <a:lstStyle/>
                    <a:p>
                      <a:pPr algn="l" fontAlgn="b">
                        <a:buNone/>
                      </a:pPr>
                      <a:r>
                        <a:rPr lang="en-GB" sz="1100" b="0" i="0" u="none" strike="noStrike" dirty="0">
                          <a:solidFill>
                            <a:srgbClr val="000000"/>
                          </a:solidFill>
                          <a:effectLst/>
                          <a:latin typeface="Aptos Narrow" panose="020B0004020202020204" pitchFamily="34" charset="0"/>
                        </a:rPr>
                        <a:t>hub height</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100</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 </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20652053"/>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rotor diameter</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160</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 </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  </a:t>
                      </a:r>
                    </a:p>
                  </a:txBody>
                  <a:tcPr marL="3810" marR="3810" marT="3810" marB="0" anchor="b"/>
                </a:tc>
                <a:extLst>
                  <a:ext uri="{0D108BD9-81ED-4DB2-BD59-A6C34878D82A}">
                    <a16:rowId xmlns:a16="http://schemas.microsoft.com/office/drawing/2014/main" val="1660603723"/>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rotor swept area</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20.106</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m^2</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262829730"/>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blades length</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77.75</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4015773731"/>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Power output</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5.000.000</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W</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840718870"/>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Rated tip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85,00</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m/s</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2315388179"/>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rated rotational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10,146</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rpm</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300408136"/>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rated wind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10,37</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m/s</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263132288"/>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rated tip speed ratio</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8,19</a:t>
                      </a:r>
                    </a:p>
                  </a:txBody>
                  <a:tcPr marL="3810" marR="3810" marT="3810" marB="0" anchor="b"/>
                </a:tc>
                <a:tc>
                  <a:txBody>
                    <a:bodyPr/>
                    <a:lstStyle/>
                    <a:p>
                      <a:pPr algn="ctr" fontAlgn="b">
                        <a:buNone/>
                      </a:pPr>
                      <a:endParaRPr lang="en-DE" sz="1100" b="0" i="0" u="none" strike="noStrike">
                        <a:solidFill>
                          <a:srgbClr val="000000"/>
                        </a:solidFill>
                        <a:effectLst/>
                        <a:latin typeface="Aptos Narrow" panose="020B0004020202020204" pitchFamily="34" charset="0"/>
                      </a:endParaRP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14866079"/>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rated pitch angle</a:t>
                      </a:r>
                    </a:p>
                  </a:txBody>
                  <a:tcPr marL="3810" marR="3810" marT="3810" marB="0" anchor="b"/>
                </a:tc>
                <a:tc>
                  <a:txBody>
                    <a:bodyPr/>
                    <a:lstStyle/>
                    <a:p>
                      <a:pPr algn="ctr" fontAlgn="b">
                        <a:buNone/>
                      </a:pPr>
                      <a:r>
                        <a:rPr lang="en-DE" sz="1100" b="1" i="0" u="none" strike="noStrike" dirty="0">
                          <a:solidFill>
                            <a:srgbClr val="000000"/>
                          </a:solidFill>
                          <a:effectLst/>
                          <a:latin typeface="Aptos Narrow" panose="020B0004020202020204" pitchFamily="34" charset="0"/>
                        </a:rPr>
                        <a:t>5</a:t>
                      </a:r>
                    </a:p>
                  </a:txBody>
                  <a:tcPr marL="3810" marR="3810" marT="3810" marB="0" anchor="b"/>
                </a:tc>
                <a:tc>
                  <a:txBody>
                    <a:bodyPr/>
                    <a:lstStyle/>
                    <a:p>
                      <a:pPr algn="ctr" fontAlgn="b">
                        <a:buNone/>
                      </a:pPr>
                      <a:r>
                        <a:rPr lang="en-DE" sz="1100" b="0" i="0" u="none" strike="noStrike">
                          <a:solidFill>
                            <a:srgbClr val="000000"/>
                          </a:solidFill>
                          <a:effectLst/>
                          <a:latin typeface="Aptos Narrow" panose="020B0004020202020204" pitchFamily="34" charset="0"/>
                        </a:rPr>
                        <a:t>°</a:t>
                      </a:r>
                    </a:p>
                  </a:txBody>
                  <a:tcPr marL="3810" marR="3810" marT="3810" marB="0" anchor="b"/>
                </a:tc>
                <a:tc>
                  <a:txBody>
                    <a:bodyPr/>
                    <a:lstStyle/>
                    <a:p>
                      <a:pPr algn="ctr" fontAlgn="b">
                        <a:buNone/>
                      </a:pPr>
                      <a:r>
                        <a:rPr lang="en-GB" sz="1100" b="0" i="0" u="none" strike="noStrike" dirty="0">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1998176659"/>
                  </a:ext>
                </a:extLst>
              </a:tr>
            </a:tbl>
          </a:graphicData>
        </a:graphic>
      </p:graphicFrame>
      <p:graphicFrame>
        <p:nvGraphicFramePr>
          <p:cNvPr id="11" name="Table 10">
            <a:extLst>
              <a:ext uri="{FF2B5EF4-FFF2-40B4-BE49-F238E27FC236}">
                <a16:creationId xmlns:a16="http://schemas.microsoft.com/office/drawing/2014/main" id="{8F8890B4-6592-91D9-507D-2FF5EB779030}"/>
              </a:ext>
            </a:extLst>
          </p:cNvPr>
          <p:cNvGraphicFramePr>
            <a:graphicFrameLocks noGrp="1"/>
          </p:cNvGraphicFramePr>
          <p:nvPr>
            <p:extLst>
              <p:ext uri="{D42A27DB-BD31-4B8C-83A1-F6EECF244321}">
                <p14:modId xmlns:p14="http://schemas.microsoft.com/office/powerpoint/2010/main" val="2347765378"/>
              </p:ext>
            </p:extLst>
          </p:nvPr>
        </p:nvGraphicFramePr>
        <p:xfrm>
          <a:off x="6127711" y="2176668"/>
          <a:ext cx="5226092" cy="3508516"/>
        </p:xfrm>
        <a:graphic>
          <a:graphicData uri="http://schemas.openxmlformats.org/drawingml/2006/table">
            <a:tbl>
              <a:tblPr firstRow="1" bandRow="1">
                <a:tableStyleId>{5C22544A-7EE6-4342-B048-85BDC9FD1C3A}</a:tableStyleId>
              </a:tblPr>
              <a:tblGrid>
                <a:gridCol w="1568882">
                  <a:extLst>
                    <a:ext uri="{9D8B030D-6E8A-4147-A177-3AD203B41FA5}">
                      <a16:colId xmlns:a16="http://schemas.microsoft.com/office/drawing/2014/main" val="3363395993"/>
                    </a:ext>
                  </a:extLst>
                </a:gridCol>
                <a:gridCol w="1058518">
                  <a:extLst>
                    <a:ext uri="{9D8B030D-6E8A-4147-A177-3AD203B41FA5}">
                      <a16:colId xmlns:a16="http://schemas.microsoft.com/office/drawing/2014/main" val="2216140448"/>
                    </a:ext>
                  </a:extLst>
                </a:gridCol>
                <a:gridCol w="1138030">
                  <a:extLst>
                    <a:ext uri="{9D8B030D-6E8A-4147-A177-3AD203B41FA5}">
                      <a16:colId xmlns:a16="http://schemas.microsoft.com/office/drawing/2014/main" val="1785655733"/>
                    </a:ext>
                  </a:extLst>
                </a:gridCol>
                <a:gridCol w="1460662">
                  <a:extLst>
                    <a:ext uri="{9D8B030D-6E8A-4147-A177-3AD203B41FA5}">
                      <a16:colId xmlns:a16="http://schemas.microsoft.com/office/drawing/2014/main" val="2857997087"/>
                    </a:ext>
                  </a:extLst>
                </a:gridCol>
              </a:tblGrid>
              <a:tr h="318956">
                <a:tc>
                  <a:txBody>
                    <a:bodyPr/>
                    <a:lstStyle/>
                    <a:p>
                      <a:pPr algn="ctr" fontAlgn="b">
                        <a:buNone/>
                      </a:pPr>
                      <a:r>
                        <a:rPr lang="en-GB" sz="1200" b="1" i="0" u="none" strike="noStrike" dirty="0">
                          <a:solidFill>
                            <a:srgbClr val="FFFFFF"/>
                          </a:solidFill>
                          <a:effectLst/>
                          <a:latin typeface="Aptos Narrow" panose="020B0004020202020204" pitchFamily="34" charset="0"/>
                        </a:rPr>
                        <a:t>Main features</a:t>
                      </a:r>
                    </a:p>
                  </a:txBody>
                  <a:tcPr marL="3810" marR="3810" marT="3810" marB="0" anchor="b"/>
                </a:tc>
                <a:tc>
                  <a:txBody>
                    <a:bodyPr/>
                    <a:lstStyle/>
                    <a:p>
                      <a:pPr algn="ctr" fontAlgn="b">
                        <a:buNone/>
                      </a:pPr>
                      <a:r>
                        <a:rPr lang="en-GB" sz="1200" b="1" i="0" u="none" strike="noStrike" dirty="0">
                          <a:solidFill>
                            <a:srgbClr val="FFFFFF"/>
                          </a:solidFill>
                          <a:effectLst/>
                          <a:latin typeface="Aptos Narrow" panose="020B0004020202020204" pitchFamily="34" charset="0"/>
                        </a:rPr>
                        <a:t>values</a:t>
                      </a:r>
                    </a:p>
                  </a:txBody>
                  <a:tcPr marL="3810" marR="3810" marT="3810" marB="0" anchor="b"/>
                </a:tc>
                <a:tc>
                  <a:txBody>
                    <a:bodyPr/>
                    <a:lstStyle/>
                    <a:p>
                      <a:pPr algn="ctr" fontAlgn="b">
                        <a:buNone/>
                      </a:pPr>
                      <a:r>
                        <a:rPr lang="en-GB" sz="1200" b="1" i="0" u="none" strike="noStrike">
                          <a:solidFill>
                            <a:srgbClr val="FFFFFF"/>
                          </a:solidFill>
                          <a:effectLst/>
                          <a:latin typeface="Aptos Narrow" panose="020B0004020202020204" pitchFamily="34" charset="0"/>
                        </a:rPr>
                        <a:t>units</a:t>
                      </a:r>
                    </a:p>
                  </a:txBody>
                  <a:tcPr marL="3810" marR="3810" marT="3810" marB="0" anchor="b"/>
                </a:tc>
                <a:tc>
                  <a:txBody>
                    <a:bodyPr/>
                    <a:lstStyle/>
                    <a:p>
                      <a:pPr algn="ctr" fontAlgn="b">
                        <a:buNone/>
                      </a:pPr>
                      <a:r>
                        <a:rPr lang="en-GB" sz="1200" b="1" i="0" u="none" strike="noStrike" dirty="0">
                          <a:solidFill>
                            <a:srgbClr val="FFFFFF"/>
                          </a:solidFill>
                          <a:effectLst/>
                          <a:latin typeface="Aptos Narrow" panose="020B0004020202020204" pitchFamily="34" charset="0"/>
                        </a:rPr>
                        <a:t>status</a:t>
                      </a:r>
                    </a:p>
                  </a:txBody>
                  <a:tcPr marL="3810" marR="3810" marT="3810" marB="0" anchor="b"/>
                </a:tc>
                <a:extLst>
                  <a:ext uri="{0D108BD9-81ED-4DB2-BD59-A6C34878D82A}">
                    <a16:rowId xmlns:a16="http://schemas.microsoft.com/office/drawing/2014/main" val="1402259889"/>
                  </a:ext>
                </a:extLst>
              </a:tr>
              <a:tr h="318956">
                <a:tc>
                  <a:txBody>
                    <a:bodyPr/>
                    <a:lstStyle/>
                    <a:p>
                      <a:pPr algn="l" fontAlgn="b">
                        <a:buNone/>
                      </a:pPr>
                      <a:r>
                        <a:rPr lang="en-GB" sz="1100" b="0" i="0" u="none" strike="noStrike" dirty="0">
                          <a:solidFill>
                            <a:srgbClr val="000000"/>
                          </a:solidFill>
                          <a:effectLst/>
                          <a:latin typeface="Aptos Narrow" panose="020B0004020202020204" pitchFamily="34" charset="0"/>
                        </a:rPr>
                        <a:t>optimal wind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8,49</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m/s</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20652053"/>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optimal rotational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8,61</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rpm</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1660603723"/>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optimal tip speed ratio</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8,5</a:t>
                      </a:r>
                    </a:p>
                  </a:txBody>
                  <a:tcPr marL="3810" marR="3810" marT="3810" marB="0" anchor="b"/>
                </a:tc>
                <a:tc>
                  <a:txBody>
                    <a:bodyPr/>
                    <a:lstStyle/>
                    <a:p>
                      <a:pPr algn="ctr" fontAlgn="b">
                        <a:buNone/>
                      </a:pPr>
                      <a:r>
                        <a:rPr lang="en-DE" sz="1100" b="0" i="0" u="none" strike="noStrike">
                          <a:solidFill>
                            <a:srgbClr val="000000"/>
                          </a:solidFill>
                          <a:effectLst/>
                          <a:latin typeface="Aptos Narrow" panose="020B0004020202020204" pitchFamily="34" charset="0"/>
                        </a:rPr>
                        <a:t>-</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262829730"/>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cp _opt</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0,474</a:t>
                      </a:r>
                    </a:p>
                  </a:txBody>
                  <a:tcPr marL="3810" marR="3810" marT="3810" marB="0" anchor="b"/>
                </a:tc>
                <a:tc>
                  <a:txBody>
                    <a:bodyPr/>
                    <a:lstStyle/>
                    <a:p>
                      <a:pPr algn="ctr" fontAlgn="b">
                        <a:buNone/>
                      </a:pPr>
                      <a:r>
                        <a:rPr lang="en-DE" sz="1100" b="0" i="0" u="none" strike="noStrike">
                          <a:solidFill>
                            <a:srgbClr val="000000"/>
                          </a:solidFill>
                          <a:effectLst/>
                          <a:latin typeface="Aptos Narrow" panose="020B0004020202020204" pitchFamily="34" charset="0"/>
                        </a:rPr>
                        <a:t>-</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4015773731"/>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cut in wind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3</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m/s</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840718870"/>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cut out wind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25</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m/s</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2315388179"/>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cut in rotational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3,04</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rpm</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300408136"/>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max rotational speed</a:t>
                      </a:r>
                    </a:p>
                  </a:txBody>
                  <a:tcPr marL="3810" marR="3810" marT="3810" marB="0" anchor="b"/>
                </a:tc>
                <a:tc>
                  <a:txBody>
                    <a:bodyPr/>
                    <a:lstStyle/>
                    <a:p>
                      <a:pPr algn="ctr" fontAlgn="b">
                        <a:buNone/>
                      </a:pPr>
                      <a:r>
                        <a:rPr lang="en-DE" sz="1100" b="1" i="0" u="none" strike="noStrike">
                          <a:solidFill>
                            <a:srgbClr val="000000"/>
                          </a:solidFill>
                          <a:effectLst/>
                          <a:latin typeface="Aptos Narrow" panose="020B0004020202020204" pitchFamily="34" charset="0"/>
                        </a:rPr>
                        <a:t>9,04</a:t>
                      </a:r>
                    </a:p>
                  </a:txBody>
                  <a:tcPr marL="3810" marR="3810" marT="3810" marB="0" anchor="b"/>
                </a:tc>
                <a:tc>
                  <a:txBody>
                    <a:bodyPr/>
                    <a:lstStyle/>
                    <a:p>
                      <a:pPr algn="ctr" fontAlgn="b">
                        <a:buNone/>
                      </a:pPr>
                      <a:r>
                        <a:rPr lang="en-GB" sz="1100" b="0" i="0" u="none" strike="noStrike">
                          <a:solidFill>
                            <a:srgbClr val="000000"/>
                          </a:solidFill>
                          <a:effectLst/>
                          <a:latin typeface="Aptos Narrow" panose="020B0004020202020204" pitchFamily="34" charset="0"/>
                        </a:rPr>
                        <a:t>rpm</a:t>
                      </a:r>
                    </a:p>
                  </a:txBody>
                  <a:tcPr marL="3810" marR="3810" marT="3810" marB="0" anchor="b"/>
                </a:tc>
                <a:tc>
                  <a:txBody>
                    <a:bodyPr/>
                    <a:lstStyle/>
                    <a:p>
                      <a:pPr algn="ctr" fontAlgn="b">
                        <a:buNone/>
                      </a:pPr>
                      <a:r>
                        <a:rPr lang="en-GB" sz="1100" b="0" i="0" u="none" strike="noStrike">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263132288"/>
                  </a:ext>
                </a:extLst>
              </a:tr>
              <a:tr h="318956">
                <a:tc>
                  <a:txBody>
                    <a:bodyPr/>
                    <a:lstStyle/>
                    <a:p>
                      <a:pPr algn="l" fontAlgn="b">
                        <a:buNone/>
                      </a:pPr>
                      <a:r>
                        <a:rPr lang="en-GB" sz="1100" b="0" i="0" u="none" strike="noStrike">
                          <a:solidFill>
                            <a:srgbClr val="000000"/>
                          </a:solidFill>
                          <a:effectLst/>
                          <a:latin typeface="Aptos Narrow" panose="020B0004020202020204" pitchFamily="34" charset="0"/>
                        </a:rPr>
                        <a:t>Efficiency without Cp</a:t>
                      </a:r>
                    </a:p>
                  </a:txBody>
                  <a:tcPr marL="3810" marR="3810" marT="3810" marB="0" anchor="b"/>
                </a:tc>
                <a:tc>
                  <a:txBody>
                    <a:bodyPr/>
                    <a:lstStyle/>
                    <a:p>
                      <a:pPr algn="ctr" fontAlgn="b">
                        <a:buNone/>
                      </a:pPr>
                      <a:r>
                        <a:rPr lang="en-DE" sz="1100" b="1" i="0" u="none" strike="noStrike" dirty="0">
                          <a:solidFill>
                            <a:srgbClr val="000000"/>
                          </a:solidFill>
                          <a:effectLst/>
                          <a:latin typeface="Aptos Narrow" panose="020B0004020202020204" pitchFamily="34" charset="0"/>
                        </a:rPr>
                        <a:t>0,924</a:t>
                      </a:r>
                    </a:p>
                  </a:txBody>
                  <a:tcPr marL="3810" marR="3810" marT="3810" marB="0" anchor="b"/>
                </a:tc>
                <a:tc>
                  <a:txBody>
                    <a:bodyPr/>
                    <a:lstStyle/>
                    <a:p>
                      <a:pPr algn="ctr" fontAlgn="b">
                        <a:buNone/>
                      </a:pPr>
                      <a:r>
                        <a:rPr lang="en-DE" sz="1100" b="0" i="0" u="none" strike="noStrike">
                          <a:solidFill>
                            <a:srgbClr val="000000"/>
                          </a:solidFill>
                          <a:effectLst/>
                          <a:latin typeface="Aptos Narrow" panose="020B0004020202020204" pitchFamily="34" charset="0"/>
                        </a:rPr>
                        <a:t>-</a:t>
                      </a:r>
                    </a:p>
                  </a:txBody>
                  <a:tcPr marL="3810" marR="3810" marT="3810" marB="0" anchor="b"/>
                </a:tc>
                <a:tc>
                  <a:txBody>
                    <a:bodyPr/>
                    <a:lstStyle/>
                    <a:p>
                      <a:pPr algn="ctr" fontAlgn="b">
                        <a:buNone/>
                      </a:pPr>
                      <a:r>
                        <a:rPr lang="en-GB" sz="1100" b="0" i="0" u="none" strike="noStrike" dirty="0">
                          <a:solidFill>
                            <a:srgbClr val="006100"/>
                          </a:solidFill>
                          <a:effectLst/>
                          <a:latin typeface="Aptos Narrow" panose="020B0004020202020204" pitchFamily="34" charset="0"/>
                        </a:rPr>
                        <a:t>fixed</a:t>
                      </a:r>
                    </a:p>
                  </a:txBody>
                  <a:tcPr marL="3810" marR="3810" marT="3810" marB="0" anchor="b"/>
                </a:tc>
                <a:extLst>
                  <a:ext uri="{0D108BD9-81ED-4DB2-BD59-A6C34878D82A}">
                    <a16:rowId xmlns:a16="http://schemas.microsoft.com/office/drawing/2014/main" val="314866079"/>
                  </a:ext>
                </a:extLst>
              </a:tr>
              <a:tr h="318956">
                <a:tc>
                  <a:txBody>
                    <a:bodyPr/>
                    <a:lstStyle/>
                    <a:p>
                      <a:pPr algn="l" fontAlgn="b">
                        <a:buNone/>
                      </a:pPr>
                      <a:endParaRPr lang="en-GB" sz="1100" b="0" i="0" u="none" strike="noStrike">
                        <a:solidFill>
                          <a:srgbClr val="000000"/>
                        </a:solidFill>
                        <a:effectLst/>
                        <a:latin typeface="Aptos Narrow" panose="020B0004020202020204" pitchFamily="34" charset="0"/>
                      </a:endParaRPr>
                    </a:p>
                  </a:txBody>
                  <a:tcPr marL="3810" marR="3810" marT="3810" marB="0" anchor="b"/>
                </a:tc>
                <a:tc>
                  <a:txBody>
                    <a:bodyPr/>
                    <a:lstStyle/>
                    <a:p>
                      <a:pPr algn="ctr" fontAlgn="b">
                        <a:buNone/>
                      </a:pPr>
                      <a:endParaRPr lang="en-DE" sz="1100" b="0" i="0" u="none" strike="noStrike" dirty="0">
                        <a:solidFill>
                          <a:srgbClr val="000000"/>
                        </a:solidFill>
                        <a:effectLst/>
                        <a:latin typeface="Aptos Narrow" panose="020B0004020202020204" pitchFamily="34" charset="0"/>
                      </a:endParaRPr>
                    </a:p>
                  </a:txBody>
                  <a:tcPr marL="3810" marR="3810" marT="3810" marB="0" anchor="b"/>
                </a:tc>
                <a:tc>
                  <a:txBody>
                    <a:bodyPr/>
                    <a:lstStyle/>
                    <a:p>
                      <a:pPr algn="ctr" fontAlgn="b">
                        <a:buNone/>
                      </a:pPr>
                      <a:endParaRPr lang="en-DE" sz="1100" b="0" i="0" u="none" strike="noStrike" dirty="0">
                        <a:solidFill>
                          <a:srgbClr val="000000"/>
                        </a:solidFill>
                        <a:effectLst/>
                        <a:latin typeface="Aptos Narrow" panose="020B0004020202020204" pitchFamily="34" charset="0"/>
                      </a:endParaRPr>
                    </a:p>
                  </a:txBody>
                  <a:tcPr marL="3810" marR="3810" marT="3810" marB="0" anchor="b"/>
                </a:tc>
                <a:tc>
                  <a:txBody>
                    <a:bodyPr/>
                    <a:lstStyle/>
                    <a:p>
                      <a:pPr algn="ctr" fontAlgn="b">
                        <a:buNone/>
                      </a:pPr>
                      <a:endParaRPr lang="en-GB" sz="1100" b="0" i="0" u="none" strike="noStrike" dirty="0">
                        <a:solidFill>
                          <a:srgbClr val="9C0006"/>
                        </a:solidFill>
                        <a:effectLst/>
                        <a:latin typeface="Aptos Narrow" panose="020B0004020202020204" pitchFamily="34" charset="0"/>
                      </a:endParaRPr>
                    </a:p>
                  </a:txBody>
                  <a:tcPr marL="3810" marR="3810" marT="3810" marB="0" anchor="b"/>
                </a:tc>
                <a:extLst>
                  <a:ext uri="{0D108BD9-81ED-4DB2-BD59-A6C34878D82A}">
                    <a16:rowId xmlns:a16="http://schemas.microsoft.com/office/drawing/2014/main" val="1998176659"/>
                  </a:ext>
                </a:extLst>
              </a:tr>
            </a:tbl>
          </a:graphicData>
        </a:graphic>
      </p:graphicFrame>
    </p:spTree>
    <p:extLst>
      <p:ext uri="{BB962C8B-B14F-4D97-AF65-F5344CB8AC3E}">
        <p14:creationId xmlns:p14="http://schemas.microsoft.com/office/powerpoint/2010/main" val="2906817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165C3-C508-3668-88E1-3598514A746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069CDA1-0BC2-F3BC-6732-95512475C2A0}"/>
              </a:ext>
            </a:extLst>
          </p:cNvPr>
          <p:cNvSpPr>
            <a:spLocks noGrp="1"/>
          </p:cNvSpPr>
          <p:nvPr>
            <p:ph type="title"/>
          </p:nvPr>
        </p:nvSpPr>
        <p:spPr>
          <a:xfrm>
            <a:off x="838200" y="365125"/>
            <a:ext cx="10515600" cy="915937"/>
          </a:xfrm>
        </p:spPr>
        <p:txBody>
          <a:bodyPr anchor="b"/>
          <a:lstStyle/>
          <a:p>
            <a:r>
              <a:rPr lang="en-GB" dirty="0"/>
              <a:t>Progress: </a:t>
            </a:r>
            <a:r>
              <a:rPr lang="en-GB" dirty="0" err="1"/>
              <a:t>WindPro</a:t>
            </a:r>
            <a:r>
              <a:rPr lang="en-GB" dirty="0"/>
              <a:t> Simulation</a:t>
            </a:r>
            <a:endParaRPr lang="en-GB" noProof="0" dirty="0"/>
          </a:p>
        </p:txBody>
      </p:sp>
      <p:sp>
        <p:nvSpPr>
          <p:cNvPr id="4" name="Datumsplatzhalter 3">
            <a:extLst>
              <a:ext uri="{FF2B5EF4-FFF2-40B4-BE49-F238E27FC236}">
                <a16:creationId xmlns:a16="http://schemas.microsoft.com/office/drawing/2014/main" id="{46B44DAD-8D43-2EC6-1EB0-3CFDC2DA0394}"/>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FFBAE322-745E-D222-68A5-EF0198160507}"/>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73703F0F-BC34-83CA-F6F7-3484B918CEC6}"/>
              </a:ext>
            </a:extLst>
          </p:cNvPr>
          <p:cNvSpPr>
            <a:spLocks noGrp="1"/>
          </p:cNvSpPr>
          <p:nvPr>
            <p:ph type="sldNum" sz="quarter" idx="12"/>
          </p:nvPr>
        </p:nvSpPr>
        <p:spPr/>
        <p:txBody>
          <a:bodyPr/>
          <a:lstStyle/>
          <a:p>
            <a:fld id="{65A6D213-0805-4C3E-849D-17C75FD348C3}" type="slidenum">
              <a:rPr lang="en-GB" noProof="0" smtClean="0"/>
              <a:t>4</a:t>
            </a:fld>
            <a:endParaRPr lang="en-GB" noProof="0" dirty="0"/>
          </a:p>
        </p:txBody>
      </p:sp>
      <p:sp>
        <p:nvSpPr>
          <p:cNvPr id="3" name="Textplatzhalter 2">
            <a:extLst>
              <a:ext uri="{FF2B5EF4-FFF2-40B4-BE49-F238E27FC236}">
                <a16:creationId xmlns:a16="http://schemas.microsoft.com/office/drawing/2014/main" id="{B83AACE3-F980-FC90-E76E-96D4270383B4}"/>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BC3C5B55-E617-AE62-94CE-F3E84F83A4F6}"/>
              </a:ext>
            </a:extLst>
          </p:cNvPr>
          <p:cNvSpPr txBox="1">
            <a:spLocks/>
          </p:cNvSpPr>
          <p:nvPr/>
        </p:nvSpPr>
        <p:spPr>
          <a:xfrm>
            <a:off x="838201" y="1468388"/>
            <a:ext cx="9983770" cy="502448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noProof="0" dirty="0"/>
          </a:p>
          <a:p>
            <a:pPr marL="0" indent="0">
              <a:buNone/>
            </a:pPr>
            <a:endParaRPr lang="en-GB" noProof="0" dirty="0"/>
          </a:p>
        </p:txBody>
      </p:sp>
      <p:sp>
        <p:nvSpPr>
          <p:cNvPr id="8" name="Content Placeholder 8">
            <a:extLst>
              <a:ext uri="{FF2B5EF4-FFF2-40B4-BE49-F238E27FC236}">
                <a16:creationId xmlns:a16="http://schemas.microsoft.com/office/drawing/2014/main" id="{16041028-56BE-773A-812B-F27B57E297B5}"/>
              </a:ext>
            </a:extLst>
          </p:cNvPr>
          <p:cNvSpPr txBox="1">
            <a:spLocks/>
          </p:cNvSpPr>
          <p:nvPr/>
        </p:nvSpPr>
        <p:spPr>
          <a:xfrm>
            <a:off x="3101008" y="1352300"/>
            <a:ext cx="5989983" cy="44862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Park Calculation with shadow curtailment:</a:t>
            </a:r>
          </a:p>
        </p:txBody>
      </p:sp>
      <p:graphicFrame>
        <p:nvGraphicFramePr>
          <p:cNvPr id="10" name="Table 9">
            <a:extLst>
              <a:ext uri="{FF2B5EF4-FFF2-40B4-BE49-F238E27FC236}">
                <a16:creationId xmlns:a16="http://schemas.microsoft.com/office/drawing/2014/main" id="{FC9559E0-3DA9-FEDD-EBE4-1DC47941024C}"/>
              </a:ext>
            </a:extLst>
          </p:cNvPr>
          <p:cNvGraphicFramePr>
            <a:graphicFrameLocks noGrp="1"/>
          </p:cNvGraphicFramePr>
          <p:nvPr>
            <p:extLst>
              <p:ext uri="{D42A27DB-BD31-4B8C-83A1-F6EECF244321}">
                <p14:modId xmlns:p14="http://schemas.microsoft.com/office/powerpoint/2010/main" val="3862110502"/>
              </p:ext>
            </p:extLst>
          </p:nvPr>
        </p:nvGraphicFramePr>
        <p:xfrm>
          <a:off x="2977932" y="1770944"/>
          <a:ext cx="6236133" cy="3888114"/>
        </p:xfrm>
        <a:graphic>
          <a:graphicData uri="http://schemas.openxmlformats.org/drawingml/2006/table">
            <a:tbl>
              <a:tblPr firstRow="1" bandRow="1">
                <a:tableStyleId>{5C22544A-7EE6-4342-B048-85BDC9FD1C3A}</a:tableStyleId>
              </a:tblPr>
              <a:tblGrid>
                <a:gridCol w="2078711">
                  <a:extLst>
                    <a:ext uri="{9D8B030D-6E8A-4147-A177-3AD203B41FA5}">
                      <a16:colId xmlns:a16="http://schemas.microsoft.com/office/drawing/2014/main" val="1176280577"/>
                    </a:ext>
                  </a:extLst>
                </a:gridCol>
                <a:gridCol w="2078711">
                  <a:extLst>
                    <a:ext uri="{9D8B030D-6E8A-4147-A177-3AD203B41FA5}">
                      <a16:colId xmlns:a16="http://schemas.microsoft.com/office/drawing/2014/main" val="3117882319"/>
                    </a:ext>
                  </a:extLst>
                </a:gridCol>
                <a:gridCol w="2078711">
                  <a:extLst>
                    <a:ext uri="{9D8B030D-6E8A-4147-A177-3AD203B41FA5}">
                      <a16:colId xmlns:a16="http://schemas.microsoft.com/office/drawing/2014/main" val="611750719"/>
                    </a:ext>
                  </a:extLst>
                </a:gridCol>
              </a:tblGrid>
              <a:tr h="394850">
                <a:tc>
                  <a:txBody>
                    <a:bodyPr/>
                    <a:lstStyle/>
                    <a:p>
                      <a:pPr algn="ctr"/>
                      <a:r>
                        <a:rPr lang="en-GB" dirty="0"/>
                        <a:t>Parameter</a:t>
                      </a:r>
                      <a:endParaRPr lang="en-DE" dirty="0"/>
                    </a:p>
                  </a:txBody>
                  <a:tcPr anchor="ctr"/>
                </a:tc>
                <a:tc>
                  <a:txBody>
                    <a:bodyPr/>
                    <a:lstStyle/>
                    <a:p>
                      <a:pPr algn="ctr"/>
                      <a:r>
                        <a:rPr lang="en-GB" dirty="0"/>
                        <a:t>Unit</a:t>
                      </a:r>
                      <a:endParaRPr lang="en-DE" dirty="0"/>
                    </a:p>
                  </a:txBody>
                  <a:tcPr anchor="ctr"/>
                </a:tc>
                <a:tc>
                  <a:txBody>
                    <a:bodyPr/>
                    <a:lstStyle/>
                    <a:p>
                      <a:pPr algn="ctr"/>
                      <a:r>
                        <a:rPr lang="en-GB" dirty="0"/>
                        <a:t>Value</a:t>
                      </a:r>
                      <a:endParaRPr lang="en-DE" dirty="0"/>
                    </a:p>
                  </a:txBody>
                  <a:tcPr anchor="ctr"/>
                </a:tc>
                <a:extLst>
                  <a:ext uri="{0D108BD9-81ED-4DB2-BD59-A6C34878D82A}">
                    <a16:rowId xmlns:a16="http://schemas.microsoft.com/office/drawing/2014/main" val="1597450043"/>
                  </a:ext>
                </a:extLst>
              </a:tr>
              <a:tr h="589087">
                <a:tc>
                  <a:txBody>
                    <a:bodyPr/>
                    <a:lstStyle/>
                    <a:p>
                      <a:pPr algn="ctr"/>
                      <a:r>
                        <a:rPr lang="en-GB" dirty="0"/>
                        <a:t>Result Park (AEP)  (no loss)</a:t>
                      </a:r>
                      <a:endParaRPr lang="en-DE" dirty="0"/>
                    </a:p>
                  </a:txBody>
                  <a:tcPr anchor="ctr"/>
                </a:tc>
                <a:tc>
                  <a:txBody>
                    <a:bodyPr/>
                    <a:lstStyle/>
                    <a:p>
                      <a:pPr algn="ctr"/>
                      <a:r>
                        <a:rPr lang="en-GB" dirty="0"/>
                        <a:t>MWh/year</a:t>
                      </a:r>
                      <a:endParaRPr lang="en-DE" dirty="0"/>
                    </a:p>
                  </a:txBody>
                  <a:tcPr anchor="ctr"/>
                </a:tc>
                <a:tc>
                  <a:txBody>
                    <a:bodyPr/>
                    <a:lstStyle/>
                    <a:p>
                      <a:pPr algn="ctr"/>
                      <a:r>
                        <a:rPr lang="en-GB" b="1" dirty="0"/>
                        <a:t>22 491.8</a:t>
                      </a:r>
                      <a:endParaRPr lang="en-DE" b="1" dirty="0"/>
                    </a:p>
                  </a:txBody>
                  <a:tcPr anchor="ctr"/>
                </a:tc>
                <a:extLst>
                  <a:ext uri="{0D108BD9-81ED-4DB2-BD59-A6C34878D82A}">
                    <a16:rowId xmlns:a16="http://schemas.microsoft.com/office/drawing/2014/main" val="780889762"/>
                  </a:ext>
                </a:extLst>
              </a:tr>
              <a:tr h="589087">
                <a:tc>
                  <a:txBody>
                    <a:bodyPr/>
                    <a:lstStyle/>
                    <a:p>
                      <a:pPr algn="ctr"/>
                      <a:r>
                        <a:rPr lang="en-GB" dirty="0"/>
                        <a:t>Result Park (AEP)</a:t>
                      </a:r>
                      <a:endParaRPr lang="en-DE" dirty="0"/>
                    </a:p>
                  </a:txBody>
                  <a:tcPr anchor="ctr"/>
                </a:tc>
                <a:tc>
                  <a:txBody>
                    <a:bodyPr/>
                    <a:lstStyle/>
                    <a:p>
                      <a:pPr algn="ctr"/>
                      <a:r>
                        <a:rPr lang="en-GB" dirty="0"/>
                        <a:t>MWh/year</a:t>
                      </a:r>
                      <a:endParaRPr lang="en-DE"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21 908.8</a:t>
                      </a:r>
                      <a:endParaRPr lang="en-DE" b="1" dirty="0"/>
                    </a:p>
                  </a:txBody>
                  <a:tcPr anchor="ctr"/>
                </a:tc>
                <a:extLst>
                  <a:ext uri="{0D108BD9-81ED-4DB2-BD59-A6C34878D82A}">
                    <a16:rowId xmlns:a16="http://schemas.microsoft.com/office/drawing/2014/main" val="2089470395"/>
                  </a:ext>
                </a:extLst>
              </a:tr>
              <a:tr h="589087">
                <a:tc>
                  <a:txBody>
                    <a:bodyPr/>
                    <a:lstStyle/>
                    <a:p>
                      <a:pPr algn="ctr"/>
                      <a:r>
                        <a:rPr lang="en-GB" dirty="0"/>
                        <a:t>Capacity factor</a:t>
                      </a:r>
                      <a:endParaRPr lang="en-DE" dirty="0"/>
                    </a:p>
                  </a:txBody>
                  <a:tcPr anchor="ctr"/>
                </a:tc>
                <a:tc>
                  <a:txBody>
                    <a:bodyPr/>
                    <a:lstStyle/>
                    <a:p>
                      <a:pPr algn="ctr"/>
                      <a:r>
                        <a:rPr lang="en-GB" dirty="0"/>
                        <a:t>%</a:t>
                      </a:r>
                      <a:endParaRPr lang="en-DE" dirty="0"/>
                    </a:p>
                  </a:txBody>
                  <a:tcPr anchor="ctr"/>
                </a:tc>
                <a:tc>
                  <a:txBody>
                    <a:bodyPr/>
                    <a:lstStyle/>
                    <a:p>
                      <a:pPr algn="ctr"/>
                      <a:r>
                        <a:rPr lang="en-GB" b="1" dirty="0"/>
                        <a:t>50</a:t>
                      </a:r>
                      <a:endParaRPr lang="en-DE" b="1" dirty="0"/>
                    </a:p>
                  </a:txBody>
                  <a:tcPr anchor="ctr"/>
                </a:tc>
                <a:extLst>
                  <a:ext uri="{0D108BD9-81ED-4DB2-BD59-A6C34878D82A}">
                    <a16:rowId xmlns:a16="http://schemas.microsoft.com/office/drawing/2014/main" val="3917233972"/>
                  </a:ext>
                </a:extLst>
              </a:tr>
              <a:tr h="589087">
                <a:tc>
                  <a:txBody>
                    <a:bodyPr/>
                    <a:lstStyle/>
                    <a:p>
                      <a:pPr algn="ctr"/>
                      <a:r>
                        <a:rPr lang="en-GB" dirty="0"/>
                        <a:t>Full Load Hours (FLH)</a:t>
                      </a:r>
                      <a:endParaRPr lang="en-DE" dirty="0"/>
                    </a:p>
                  </a:txBody>
                  <a:tcPr anchor="ctr"/>
                </a:tc>
                <a:tc>
                  <a:txBody>
                    <a:bodyPr/>
                    <a:lstStyle/>
                    <a:p>
                      <a:pPr algn="ctr"/>
                      <a:r>
                        <a:rPr lang="en-GB" dirty="0"/>
                        <a:t>Hours/year</a:t>
                      </a:r>
                      <a:endParaRPr lang="en-DE" dirty="0"/>
                    </a:p>
                  </a:txBody>
                  <a:tcPr anchor="ctr"/>
                </a:tc>
                <a:tc>
                  <a:txBody>
                    <a:bodyPr/>
                    <a:lstStyle/>
                    <a:p>
                      <a:pPr algn="ctr"/>
                      <a:r>
                        <a:rPr lang="en-GB" b="1" dirty="0"/>
                        <a:t>4 382</a:t>
                      </a:r>
                      <a:endParaRPr lang="en-DE" b="1" dirty="0"/>
                    </a:p>
                  </a:txBody>
                  <a:tcPr anchor="ctr"/>
                </a:tc>
                <a:extLst>
                  <a:ext uri="{0D108BD9-81ED-4DB2-BD59-A6C34878D82A}">
                    <a16:rowId xmlns:a16="http://schemas.microsoft.com/office/drawing/2014/main" val="2794610934"/>
                  </a:ext>
                </a:extLst>
              </a:tr>
              <a:tr h="394850">
                <a:tc>
                  <a:txBody>
                    <a:bodyPr/>
                    <a:lstStyle/>
                    <a:p>
                      <a:pPr algn="ctr"/>
                      <a:r>
                        <a:rPr lang="en-GB" dirty="0"/>
                        <a:t>Average wind speed</a:t>
                      </a:r>
                      <a:endParaRPr lang="en-DE" dirty="0"/>
                    </a:p>
                  </a:txBody>
                  <a:tcPr anchor="ctr"/>
                </a:tc>
                <a:tc>
                  <a:txBody>
                    <a:bodyPr/>
                    <a:lstStyle/>
                    <a:p>
                      <a:pPr algn="ctr"/>
                      <a:r>
                        <a:rPr lang="en-GB" dirty="0"/>
                        <a:t>m/s</a:t>
                      </a:r>
                      <a:endParaRPr lang="en-DE" dirty="0"/>
                    </a:p>
                  </a:txBody>
                  <a:tcPr anchor="ctr"/>
                </a:tc>
                <a:tc>
                  <a:txBody>
                    <a:bodyPr/>
                    <a:lstStyle/>
                    <a:p>
                      <a:pPr algn="ctr"/>
                      <a:r>
                        <a:rPr lang="en-GB" dirty="0"/>
                        <a:t>8.5</a:t>
                      </a:r>
                      <a:endParaRPr lang="en-DE" dirty="0"/>
                    </a:p>
                  </a:txBody>
                  <a:tcPr anchor="ctr"/>
                </a:tc>
                <a:extLst>
                  <a:ext uri="{0D108BD9-81ED-4DB2-BD59-A6C34878D82A}">
                    <a16:rowId xmlns:a16="http://schemas.microsoft.com/office/drawing/2014/main" val="2825303196"/>
                  </a:ext>
                </a:extLst>
              </a:tr>
              <a:tr h="394850">
                <a:tc>
                  <a:txBody>
                    <a:bodyPr/>
                    <a:lstStyle/>
                    <a:p>
                      <a:pPr algn="ctr"/>
                      <a:r>
                        <a:rPr lang="en-GB" dirty="0"/>
                        <a:t>Curtailment loss</a:t>
                      </a:r>
                      <a:endParaRPr lang="en-DE" dirty="0"/>
                    </a:p>
                  </a:txBody>
                  <a:tcPr anchor="ctr"/>
                </a:tc>
                <a:tc>
                  <a:txBody>
                    <a:bodyPr/>
                    <a:lstStyle/>
                    <a:p>
                      <a:pPr algn="ctr"/>
                      <a:r>
                        <a:rPr lang="en-GB" dirty="0"/>
                        <a:t>%</a:t>
                      </a:r>
                      <a:endParaRPr lang="en-DE" dirty="0"/>
                    </a:p>
                  </a:txBody>
                  <a:tcPr anchor="ctr"/>
                </a:tc>
                <a:tc>
                  <a:txBody>
                    <a:bodyPr/>
                    <a:lstStyle/>
                    <a:p>
                      <a:pPr algn="ctr"/>
                      <a:r>
                        <a:rPr lang="en-GB" dirty="0"/>
                        <a:t>2.6</a:t>
                      </a:r>
                      <a:endParaRPr lang="en-DE" dirty="0"/>
                    </a:p>
                  </a:txBody>
                  <a:tcPr anchor="ctr"/>
                </a:tc>
                <a:extLst>
                  <a:ext uri="{0D108BD9-81ED-4DB2-BD59-A6C34878D82A}">
                    <a16:rowId xmlns:a16="http://schemas.microsoft.com/office/drawing/2014/main" val="1475054629"/>
                  </a:ext>
                </a:extLst>
              </a:tr>
            </a:tbl>
          </a:graphicData>
        </a:graphic>
      </p:graphicFrame>
      <p:sp>
        <p:nvSpPr>
          <p:cNvPr id="11" name="TextBox 10">
            <a:extLst>
              <a:ext uri="{FF2B5EF4-FFF2-40B4-BE49-F238E27FC236}">
                <a16:creationId xmlns:a16="http://schemas.microsoft.com/office/drawing/2014/main" id="{B31FB79A-ED40-E2AE-6381-DFF4E9BD495F}"/>
              </a:ext>
            </a:extLst>
          </p:cNvPr>
          <p:cNvSpPr txBox="1"/>
          <p:nvPr/>
        </p:nvSpPr>
        <p:spPr>
          <a:xfrm>
            <a:off x="2507276" y="5775146"/>
            <a:ext cx="7177443" cy="646331"/>
          </a:xfrm>
          <a:prstGeom prst="rect">
            <a:avLst/>
          </a:prstGeom>
          <a:noFill/>
        </p:spPr>
        <p:txBody>
          <a:bodyPr wrap="square" rtlCol="0">
            <a:spAutoFit/>
          </a:bodyPr>
          <a:lstStyle/>
          <a:p>
            <a:pPr algn="ctr"/>
            <a:r>
              <a:rPr lang="en-GB" dirty="0">
                <a:solidFill>
                  <a:srgbClr val="FF0000"/>
                </a:solidFill>
              </a:rPr>
              <a:t>Including the shadow restriction: </a:t>
            </a:r>
          </a:p>
          <a:p>
            <a:pPr algn="ctr"/>
            <a:r>
              <a:rPr lang="en-GB" b="1" dirty="0">
                <a:solidFill>
                  <a:srgbClr val="FF0000"/>
                </a:solidFill>
              </a:rPr>
              <a:t>30 min before </a:t>
            </a:r>
            <a:r>
              <a:rPr lang="en-GB" dirty="0">
                <a:solidFill>
                  <a:srgbClr val="FF0000"/>
                </a:solidFill>
              </a:rPr>
              <a:t>sunrise to </a:t>
            </a:r>
            <a:r>
              <a:rPr lang="en-GB" b="1" dirty="0">
                <a:solidFill>
                  <a:srgbClr val="FF0000"/>
                </a:solidFill>
              </a:rPr>
              <a:t>30 min after </a:t>
            </a:r>
            <a:r>
              <a:rPr lang="en-GB" dirty="0">
                <a:solidFill>
                  <a:srgbClr val="FF0000"/>
                </a:solidFill>
              </a:rPr>
              <a:t>sunrise </a:t>
            </a:r>
            <a:r>
              <a:rPr lang="en-GB" dirty="0">
                <a:solidFill>
                  <a:srgbClr val="FF0000"/>
                </a:solidFill>
                <a:sym typeface="Wingdings" panose="05000000000000000000" pitchFamily="2" charset="2"/>
              </a:rPr>
              <a:t> </a:t>
            </a:r>
            <a:r>
              <a:rPr lang="en-GB" b="1" dirty="0">
                <a:solidFill>
                  <a:srgbClr val="FF0000"/>
                </a:solidFill>
                <a:sym typeface="Wingdings" panose="05000000000000000000" pitchFamily="2" charset="2"/>
              </a:rPr>
              <a:t>shutdown</a:t>
            </a:r>
            <a:r>
              <a:rPr lang="en-GB" dirty="0">
                <a:solidFill>
                  <a:srgbClr val="FF0000"/>
                </a:solidFill>
                <a:sym typeface="Wingdings" panose="05000000000000000000" pitchFamily="2" charset="2"/>
              </a:rPr>
              <a:t> of turbine</a:t>
            </a:r>
            <a:endParaRPr lang="en-DE" dirty="0">
              <a:solidFill>
                <a:srgbClr val="FF0000"/>
              </a:solidFill>
            </a:endParaRPr>
          </a:p>
        </p:txBody>
      </p:sp>
    </p:spTree>
    <p:extLst>
      <p:ext uri="{BB962C8B-B14F-4D97-AF65-F5344CB8AC3E}">
        <p14:creationId xmlns:p14="http://schemas.microsoft.com/office/powerpoint/2010/main" val="206042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DD8B-D00D-D087-FA62-3A7DE79C5FA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65B9E89-CCDC-E9B7-351F-6F8486315948}"/>
              </a:ext>
            </a:extLst>
          </p:cNvPr>
          <p:cNvSpPr>
            <a:spLocks noGrp="1"/>
          </p:cNvSpPr>
          <p:nvPr>
            <p:ph type="title"/>
          </p:nvPr>
        </p:nvSpPr>
        <p:spPr>
          <a:xfrm>
            <a:off x="838200" y="365125"/>
            <a:ext cx="10515600" cy="915937"/>
          </a:xfrm>
        </p:spPr>
        <p:txBody>
          <a:bodyPr anchor="b"/>
          <a:lstStyle/>
          <a:p>
            <a:r>
              <a:rPr lang="en-GB" dirty="0"/>
              <a:t>Progress: Windfarm optimization</a:t>
            </a:r>
            <a:endParaRPr lang="en-GB" noProof="0" dirty="0"/>
          </a:p>
        </p:txBody>
      </p:sp>
      <p:sp>
        <p:nvSpPr>
          <p:cNvPr id="4" name="Datumsplatzhalter 3">
            <a:extLst>
              <a:ext uri="{FF2B5EF4-FFF2-40B4-BE49-F238E27FC236}">
                <a16:creationId xmlns:a16="http://schemas.microsoft.com/office/drawing/2014/main" id="{8E58067A-8827-19FB-5266-4344B2D6A2EE}"/>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89FD154B-428E-3191-EE4E-844707071EBB}"/>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CADAA13E-76A5-D574-8ABD-21B092BE8437}"/>
              </a:ext>
            </a:extLst>
          </p:cNvPr>
          <p:cNvSpPr>
            <a:spLocks noGrp="1"/>
          </p:cNvSpPr>
          <p:nvPr>
            <p:ph type="sldNum" sz="quarter" idx="12"/>
          </p:nvPr>
        </p:nvSpPr>
        <p:spPr/>
        <p:txBody>
          <a:bodyPr/>
          <a:lstStyle/>
          <a:p>
            <a:fld id="{65A6D213-0805-4C3E-849D-17C75FD348C3}" type="slidenum">
              <a:rPr lang="en-GB" noProof="0" smtClean="0"/>
              <a:t>5</a:t>
            </a:fld>
            <a:endParaRPr lang="en-GB" noProof="0" dirty="0"/>
          </a:p>
        </p:txBody>
      </p:sp>
      <p:sp>
        <p:nvSpPr>
          <p:cNvPr id="3" name="Textplatzhalter 2">
            <a:extLst>
              <a:ext uri="{FF2B5EF4-FFF2-40B4-BE49-F238E27FC236}">
                <a16:creationId xmlns:a16="http://schemas.microsoft.com/office/drawing/2014/main" id="{36720763-7EAD-CBBE-2428-5380AFA96CE3}"/>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B8760A52-E142-9A03-3664-1C0173CEBE53}"/>
              </a:ext>
            </a:extLst>
          </p:cNvPr>
          <p:cNvSpPr txBox="1">
            <a:spLocks/>
          </p:cNvSpPr>
          <p:nvPr/>
        </p:nvSpPr>
        <p:spPr>
          <a:xfrm>
            <a:off x="838201" y="1468388"/>
            <a:ext cx="9983770" cy="502448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noProof="0" dirty="0"/>
          </a:p>
          <a:p>
            <a:pPr marL="0" indent="0">
              <a:buNone/>
            </a:pPr>
            <a:endParaRPr lang="en-GB" noProof="0" dirty="0"/>
          </a:p>
        </p:txBody>
      </p:sp>
      <p:sp>
        <p:nvSpPr>
          <p:cNvPr id="8" name="Content Placeholder 8">
            <a:extLst>
              <a:ext uri="{FF2B5EF4-FFF2-40B4-BE49-F238E27FC236}">
                <a16:creationId xmlns:a16="http://schemas.microsoft.com/office/drawing/2014/main" id="{AF80761D-DD5B-F622-E39A-25F5522E7D97}"/>
              </a:ext>
            </a:extLst>
          </p:cNvPr>
          <p:cNvSpPr txBox="1">
            <a:spLocks/>
          </p:cNvSpPr>
          <p:nvPr/>
        </p:nvSpPr>
        <p:spPr>
          <a:xfrm>
            <a:off x="3101008" y="1560443"/>
            <a:ext cx="5989983" cy="427813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First Layouts of the Windfarm:</a:t>
            </a:r>
          </a:p>
        </p:txBody>
      </p:sp>
      <p:sp>
        <p:nvSpPr>
          <p:cNvPr id="11" name="TextBox 10">
            <a:extLst>
              <a:ext uri="{FF2B5EF4-FFF2-40B4-BE49-F238E27FC236}">
                <a16:creationId xmlns:a16="http://schemas.microsoft.com/office/drawing/2014/main" id="{6D8D0409-AEAF-84F5-5630-D1C8A357B4A2}"/>
              </a:ext>
            </a:extLst>
          </p:cNvPr>
          <p:cNvSpPr txBox="1"/>
          <p:nvPr/>
        </p:nvSpPr>
        <p:spPr>
          <a:xfrm>
            <a:off x="7371121" y="2078500"/>
            <a:ext cx="3212693" cy="369332"/>
          </a:xfrm>
          <a:prstGeom prst="rect">
            <a:avLst/>
          </a:prstGeom>
          <a:noFill/>
        </p:spPr>
        <p:txBody>
          <a:bodyPr wrap="square" rtlCol="0">
            <a:spAutoFit/>
          </a:bodyPr>
          <a:lstStyle/>
          <a:p>
            <a:pPr algn="ctr"/>
            <a:r>
              <a:rPr lang="en-GB" b="1" dirty="0"/>
              <a:t>4 x OSY160-5.0 MW</a:t>
            </a:r>
            <a:endParaRPr lang="en-DE" b="1" dirty="0"/>
          </a:p>
        </p:txBody>
      </p:sp>
      <p:pic>
        <p:nvPicPr>
          <p:cNvPr id="12" name="Picture 11">
            <a:extLst>
              <a:ext uri="{FF2B5EF4-FFF2-40B4-BE49-F238E27FC236}">
                <a16:creationId xmlns:a16="http://schemas.microsoft.com/office/drawing/2014/main" id="{4A27EE94-DC0B-7B5C-01B2-4C728F9BFB7B}"/>
              </a:ext>
            </a:extLst>
          </p:cNvPr>
          <p:cNvPicPr>
            <a:picLocks noChangeAspect="1"/>
          </p:cNvPicPr>
          <p:nvPr/>
        </p:nvPicPr>
        <p:blipFill>
          <a:blip r:embed="rId3"/>
          <a:srcRect t="4934"/>
          <a:stretch>
            <a:fillRect/>
          </a:stretch>
        </p:blipFill>
        <p:spPr>
          <a:xfrm>
            <a:off x="6267475" y="2635158"/>
            <a:ext cx="5419986" cy="3180405"/>
          </a:xfrm>
          <a:prstGeom prst="rect">
            <a:avLst/>
          </a:prstGeom>
        </p:spPr>
      </p:pic>
      <p:pic>
        <p:nvPicPr>
          <p:cNvPr id="14" name="Picture 13">
            <a:extLst>
              <a:ext uri="{FF2B5EF4-FFF2-40B4-BE49-F238E27FC236}">
                <a16:creationId xmlns:a16="http://schemas.microsoft.com/office/drawing/2014/main" id="{8C141B63-827C-1C3D-33EC-11019D85B332}"/>
              </a:ext>
            </a:extLst>
          </p:cNvPr>
          <p:cNvPicPr>
            <a:picLocks noChangeAspect="1"/>
          </p:cNvPicPr>
          <p:nvPr/>
        </p:nvPicPr>
        <p:blipFill>
          <a:blip r:embed="rId4"/>
          <a:stretch>
            <a:fillRect/>
          </a:stretch>
        </p:blipFill>
        <p:spPr>
          <a:xfrm>
            <a:off x="504540" y="2635158"/>
            <a:ext cx="5419986" cy="3177715"/>
          </a:xfrm>
          <a:prstGeom prst="rect">
            <a:avLst/>
          </a:prstGeom>
        </p:spPr>
      </p:pic>
      <p:sp>
        <p:nvSpPr>
          <p:cNvPr id="15" name="TextBox 14">
            <a:extLst>
              <a:ext uri="{FF2B5EF4-FFF2-40B4-BE49-F238E27FC236}">
                <a16:creationId xmlns:a16="http://schemas.microsoft.com/office/drawing/2014/main" id="{B0F35D0C-E507-3288-A407-795EA4C1CB93}"/>
              </a:ext>
            </a:extLst>
          </p:cNvPr>
          <p:cNvSpPr txBox="1"/>
          <p:nvPr/>
        </p:nvSpPr>
        <p:spPr>
          <a:xfrm>
            <a:off x="1494661" y="2078500"/>
            <a:ext cx="3212693" cy="369332"/>
          </a:xfrm>
          <a:prstGeom prst="rect">
            <a:avLst/>
          </a:prstGeom>
          <a:noFill/>
        </p:spPr>
        <p:txBody>
          <a:bodyPr wrap="square" rtlCol="0">
            <a:spAutoFit/>
          </a:bodyPr>
          <a:lstStyle/>
          <a:p>
            <a:pPr algn="ctr"/>
            <a:r>
              <a:rPr lang="en-GB" b="1" dirty="0"/>
              <a:t>3 x OSY160-5.0 MW</a:t>
            </a:r>
            <a:endParaRPr lang="en-DE" b="1" dirty="0"/>
          </a:p>
        </p:txBody>
      </p:sp>
    </p:spTree>
    <p:extLst>
      <p:ext uri="{BB962C8B-B14F-4D97-AF65-F5344CB8AC3E}">
        <p14:creationId xmlns:p14="http://schemas.microsoft.com/office/powerpoint/2010/main" val="24849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DF1AB-E56F-C907-4251-25FD6D2821EE}"/>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C5C4724C-5898-F280-A0E4-7FA70F27830C}"/>
              </a:ext>
            </a:extLst>
          </p:cNvPr>
          <p:cNvPicPr>
            <a:picLocks noChangeAspect="1"/>
          </p:cNvPicPr>
          <p:nvPr/>
        </p:nvPicPr>
        <p:blipFill>
          <a:blip r:embed="rId3"/>
          <a:stretch>
            <a:fillRect/>
          </a:stretch>
        </p:blipFill>
        <p:spPr>
          <a:xfrm>
            <a:off x="9535026" y="2004745"/>
            <a:ext cx="2392324" cy="1783088"/>
          </a:xfrm>
          <a:prstGeom prst="rect">
            <a:avLst/>
          </a:prstGeom>
          <a:ln>
            <a:solidFill>
              <a:schemeClr val="tx1"/>
            </a:solidFill>
          </a:ln>
        </p:spPr>
      </p:pic>
      <p:sp>
        <p:nvSpPr>
          <p:cNvPr id="7" name="Titel 6">
            <a:extLst>
              <a:ext uri="{FF2B5EF4-FFF2-40B4-BE49-F238E27FC236}">
                <a16:creationId xmlns:a16="http://schemas.microsoft.com/office/drawing/2014/main" id="{4D07FF14-92D0-BECB-5424-583F25BD1052}"/>
              </a:ext>
            </a:extLst>
          </p:cNvPr>
          <p:cNvSpPr>
            <a:spLocks noGrp="1"/>
          </p:cNvSpPr>
          <p:nvPr>
            <p:ph type="title"/>
          </p:nvPr>
        </p:nvSpPr>
        <p:spPr/>
        <p:txBody>
          <a:bodyPr/>
          <a:lstStyle/>
          <a:p>
            <a:r>
              <a:rPr lang="en-GB" noProof="0" dirty="0"/>
              <a:t>Progress: </a:t>
            </a:r>
            <a:r>
              <a:rPr lang="en-GB" noProof="0" dirty="0" err="1"/>
              <a:t>WindPro</a:t>
            </a:r>
            <a:r>
              <a:rPr lang="en-GB" noProof="0" dirty="0"/>
              <a:t> Simulation</a:t>
            </a:r>
          </a:p>
        </p:txBody>
      </p:sp>
      <p:sp>
        <p:nvSpPr>
          <p:cNvPr id="4" name="Datumsplatzhalter 3">
            <a:extLst>
              <a:ext uri="{FF2B5EF4-FFF2-40B4-BE49-F238E27FC236}">
                <a16:creationId xmlns:a16="http://schemas.microsoft.com/office/drawing/2014/main" id="{DE9E9198-8265-234E-58D9-9BCD657CA4B8}"/>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696FEF36-250D-F857-96FA-523588A12EDE}"/>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05FC9217-7B37-5514-DD13-DAA7FA9E74F5}"/>
              </a:ext>
            </a:extLst>
          </p:cNvPr>
          <p:cNvSpPr>
            <a:spLocks noGrp="1"/>
          </p:cNvSpPr>
          <p:nvPr>
            <p:ph type="sldNum" sz="quarter" idx="12"/>
          </p:nvPr>
        </p:nvSpPr>
        <p:spPr/>
        <p:txBody>
          <a:bodyPr/>
          <a:lstStyle/>
          <a:p>
            <a:fld id="{65A6D213-0805-4C3E-849D-17C75FD348C3}" type="slidenum">
              <a:rPr lang="en-GB" noProof="0" smtClean="0"/>
              <a:t>6</a:t>
            </a:fld>
            <a:endParaRPr lang="en-GB" noProof="0" dirty="0"/>
          </a:p>
        </p:txBody>
      </p:sp>
      <p:sp>
        <p:nvSpPr>
          <p:cNvPr id="3" name="Textplatzhalter 2">
            <a:extLst>
              <a:ext uri="{FF2B5EF4-FFF2-40B4-BE49-F238E27FC236}">
                <a16:creationId xmlns:a16="http://schemas.microsoft.com/office/drawing/2014/main" id="{115EDB95-7320-C5AB-2B63-A3D986D22E41}"/>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976A42D8-52B9-FC32-BFE5-1FB5E47DEB42}"/>
              </a:ext>
            </a:extLst>
          </p:cNvPr>
          <p:cNvSpPr txBox="1">
            <a:spLocks/>
          </p:cNvSpPr>
          <p:nvPr/>
        </p:nvSpPr>
        <p:spPr>
          <a:xfrm>
            <a:off x="3047669" y="1592629"/>
            <a:ext cx="5257800" cy="44862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sp>
        <p:nvSpPr>
          <p:cNvPr id="9" name="Content Placeholder 8">
            <a:extLst>
              <a:ext uri="{FF2B5EF4-FFF2-40B4-BE49-F238E27FC236}">
                <a16:creationId xmlns:a16="http://schemas.microsoft.com/office/drawing/2014/main" id="{636A70A3-9FBC-E727-6B66-C7C9E48490FC}"/>
              </a:ext>
            </a:extLst>
          </p:cNvPr>
          <p:cNvSpPr txBox="1">
            <a:spLocks/>
          </p:cNvSpPr>
          <p:nvPr/>
        </p:nvSpPr>
        <p:spPr>
          <a:xfrm>
            <a:off x="3467099" y="1527067"/>
            <a:ext cx="5257800" cy="44862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Park Calculation </a:t>
            </a:r>
            <a:r>
              <a:rPr lang="en-GB" b="1" dirty="0"/>
              <a:t>3xOSY160-5.0MW</a:t>
            </a:r>
            <a:r>
              <a:rPr lang="en-GB" dirty="0"/>
              <a:t>:</a:t>
            </a:r>
          </a:p>
          <a:p>
            <a:pPr marL="0" indent="0">
              <a:buNone/>
            </a:pPr>
            <a:endParaRPr lang="en-GB" dirty="0"/>
          </a:p>
        </p:txBody>
      </p:sp>
      <p:sp>
        <p:nvSpPr>
          <p:cNvPr id="12" name="TextBox 11">
            <a:extLst>
              <a:ext uri="{FF2B5EF4-FFF2-40B4-BE49-F238E27FC236}">
                <a16:creationId xmlns:a16="http://schemas.microsoft.com/office/drawing/2014/main" id="{3AA928A1-2C9B-9B47-6A79-9534ABBBA1A6}"/>
              </a:ext>
            </a:extLst>
          </p:cNvPr>
          <p:cNvSpPr txBox="1"/>
          <p:nvPr/>
        </p:nvSpPr>
        <p:spPr>
          <a:xfrm>
            <a:off x="3037001" y="5979637"/>
            <a:ext cx="6117996" cy="369332"/>
          </a:xfrm>
          <a:prstGeom prst="rect">
            <a:avLst/>
          </a:prstGeom>
          <a:noFill/>
        </p:spPr>
        <p:txBody>
          <a:bodyPr wrap="square" rtlCol="0">
            <a:spAutoFit/>
          </a:bodyPr>
          <a:lstStyle/>
          <a:p>
            <a:pPr algn="ctr"/>
            <a:r>
              <a:rPr lang="en-GB" dirty="0">
                <a:solidFill>
                  <a:srgbClr val="FF0000"/>
                </a:solidFill>
              </a:rPr>
              <a:t>Without any curtailments/restrictions!</a:t>
            </a:r>
            <a:endParaRPr lang="en-DE" dirty="0">
              <a:solidFill>
                <a:srgbClr val="FF0000"/>
              </a:solidFill>
            </a:endParaRPr>
          </a:p>
        </p:txBody>
      </p:sp>
      <p:graphicFrame>
        <p:nvGraphicFramePr>
          <p:cNvPr id="13" name="Table 12">
            <a:extLst>
              <a:ext uri="{FF2B5EF4-FFF2-40B4-BE49-F238E27FC236}">
                <a16:creationId xmlns:a16="http://schemas.microsoft.com/office/drawing/2014/main" id="{253ED65B-0210-0EE2-38A8-87C0B6D783D8}"/>
              </a:ext>
            </a:extLst>
          </p:cNvPr>
          <p:cNvGraphicFramePr>
            <a:graphicFrameLocks noGrp="1"/>
          </p:cNvGraphicFramePr>
          <p:nvPr>
            <p:extLst>
              <p:ext uri="{D42A27DB-BD31-4B8C-83A1-F6EECF244321}">
                <p14:modId xmlns:p14="http://schemas.microsoft.com/office/powerpoint/2010/main" val="620455966"/>
              </p:ext>
            </p:extLst>
          </p:nvPr>
        </p:nvGraphicFramePr>
        <p:xfrm>
          <a:off x="2977933" y="2004745"/>
          <a:ext cx="6236133" cy="3888114"/>
        </p:xfrm>
        <a:graphic>
          <a:graphicData uri="http://schemas.openxmlformats.org/drawingml/2006/table">
            <a:tbl>
              <a:tblPr firstRow="1" bandRow="1">
                <a:tableStyleId>{5C22544A-7EE6-4342-B048-85BDC9FD1C3A}</a:tableStyleId>
              </a:tblPr>
              <a:tblGrid>
                <a:gridCol w="2078711">
                  <a:extLst>
                    <a:ext uri="{9D8B030D-6E8A-4147-A177-3AD203B41FA5}">
                      <a16:colId xmlns:a16="http://schemas.microsoft.com/office/drawing/2014/main" val="1176280577"/>
                    </a:ext>
                  </a:extLst>
                </a:gridCol>
                <a:gridCol w="2078711">
                  <a:extLst>
                    <a:ext uri="{9D8B030D-6E8A-4147-A177-3AD203B41FA5}">
                      <a16:colId xmlns:a16="http://schemas.microsoft.com/office/drawing/2014/main" val="3117882319"/>
                    </a:ext>
                  </a:extLst>
                </a:gridCol>
                <a:gridCol w="2078711">
                  <a:extLst>
                    <a:ext uri="{9D8B030D-6E8A-4147-A177-3AD203B41FA5}">
                      <a16:colId xmlns:a16="http://schemas.microsoft.com/office/drawing/2014/main" val="611750719"/>
                    </a:ext>
                  </a:extLst>
                </a:gridCol>
              </a:tblGrid>
              <a:tr h="394850">
                <a:tc>
                  <a:txBody>
                    <a:bodyPr/>
                    <a:lstStyle/>
                    <a:p>
                      <a:pPr algn="ctr"/>
                      <a:r>
                        <a:rPr lang="en-GB" dirty="0"/>
                        <a:t>Parameter</a:t>
                      </a:r>
                      <a:endParaRPr lang="en-DE" dirty="0"/>
                    </a:p>
                  </a:txBody>
                  <a:tcPr anchor="ctr"/>
                </a:tc>
                <a:tc>
                  <a:txBody>
                    <a:bodyPr/>
                    <a:lstStyle/>
                    <a:p>
                      <a:pPr algn="ctr"/>
                      <a:r>
                        <a:rPr lang="en-GB" dirty="0"/>
                        <a:t>Unit</a:t>
                      </a:r>
                      <a:endParaRPr lang="en-DE" dirty="0"/>
                    </a:p>
                  </a:txBody>
                  <a:tcPr anchor="ctr"/>
                </a:tc>
                <a:tc>
                  <a:txBody>
                    <a:bodyPr/>
                    <a:lstStyle/>
                    <a:p>
                      <a:pPr algn="ctr"/>
                      <a:r>
                        <a:rPr lang="en-GB" dirty="0"/>
                        <a:t>Value</a:t>
                      </a:r>
                      <a:endParaRPr lang="en-DE" dirty="0"/>
                    </a:p>
                  </a:txBody>
                  <a:tcPr anchor="ctr"/>
                </a:tc>
                <a:extLst>
                  <a:ext uri="{0D108BD9-81ED-4DB2-BD59-A6C34878D82A}">
                    <a16:rowId xmlns:a16="http://schemas.microsoft.com/office/drawing/2014/main" val="1597450043"/>
                  </a:ext>
                </a:extLst>
              </a:tr>
              <a:tr h="589087">
                <a:tc>
                  <a:txBody>
                    <a:bodyPr/>
                    <a:lstStyle/>
                    <a:p>
                      <a:pPr algn="ctr"/>
                      <a:r>
                        <a:rPr lang="en-GB" dirty="0"/>
                        <a:t>Result Park (AEP)  (no loss)</a:t>
                      </a:r>
                      <a:endParaRPr lang="en-DE" dirty="0"/>
                    </a:p>
                  </a:txBody>
                  <a:tcPr anchor="ctr"/>
                </a:tc>
                <a:tc>
                  <a:txBody>
                    <a:bodyPr/>
                    <a:lstStyle/>
                    <a:p>
                      <a:pPr algn="ctr"/>
                      <a:r>
                        <a:rPr lang="en-GB" dirty="0"/>
                        <a:t>MWh/year</a:t>
                      </a:r>
                      <a:endParaRPr lang="en-DE" dirty="0"/>
                    </a:p>
                  </a:txBody>
                  <a:tcPr anchor="ctr"/>
                </a:tc>
                <a:tc>
                  <a:txBody>
                    <a:bodyPr/>
                    <a:lstStyle/>
                    <a:p>
                      <a:pPr algn="ctr"/>
                      <a:r>
                        <a:rPr lang="en-GB" b="1" dirty="0"/>
                        <a:t>67 262.7</a:t>
                      </a:r>
                      <a:endParaRPr lang="en-DE" b="1" dirty="0"/>
                    </a:p>
                  </a:txBody>
                  <a:tcPr anchor="ctr"/>
                </a:tc>
                <a:extLst>
                  <a:ext uri="{0D108BD9-81ED-4DB2-BD59-A6C34878D82A}">
                    <a16:rowId xmlns:a16="http://schemas.microsoft.com/office/drawing/2014/main" val="780889762"/>
                  </a:ext>
                </a:extLst>
              </a:tr>
              <a:tr h="589087">
                <a:tc>
                  <a:txBody>
                    <a:bodyPr/>
                    <a:lstStyle/>
                    <a:p>
                      <a:pPr algn="ctr"/>
                      <a:r>
                        <a:rPr lang="en-GB" dirty="0"/>
                        <a:t>Result Park (AEP)</a:t>
                      </a:r>
                      <a:endParaRPr lang="en-DE" dirty="0"/>
                    </a:p>
                  </a:txBody>
                  <a:tcPr anchor="ctr"/>
                </a:tc>
                <a:tc>
                  <a:txBody>
                    <a:bodyPr/>
                    <a:lstStyle/>
                    <a:p>
                      <a:pPr algn="ctr"/>
                      <a:r>
                        <a:rPr lang="en-GB" dirty="0"/>
                        <a:t>MWh/year</a:t>
                      </a:r>
                      <a:endParaRPr lang="en-DE" dirty="0"/>
                    </a:p>
                  </a:txBody>
                  <a:tcPr anchor="ctr"/>
                </a:tc>
                <a:tc>
                  <a:txBody>
                    <a:bodyPr/>
                    <a:lstStyle/>
                    <a:p>
                      <a:pPr algn="ctr"/>
                      <a:r>
                        <a:rPr lang="en-GB" b="1" dirty="0"/>
                        <a:t>66 108.7</a:t>
                      </a:r>
                      <a:endParaRPr lang="en-DE" b="1" dirty="0"/>
                    </a:p>
                  </a:txBody>
                  <a:tcPr anchor="ctr"/>
                </a:tc>
                <a:extLst>
                  <a:ext uri="{0D108BD9-81ED-4DB2-BD59-A6C34878D82A}">
                    <a16:rowId xmlns:a16="http://schemas.microsoft.com/office/drawing/2014/main" val="2089470395"/>
                  </a:ext>
                </a:extLst>
              </a:tr>
              <a:tr h="589087">
                <a:tc>
                  <a:txBody>
                    <a:bodyPr/>
                    <a:lstStyle/>
                    <a:p>
                      <a:pPr algn="ctr"/>
                      <a:r>
                        <a:rPr lang="en-GB" dirty="0"/>
                        <a:t>Capacity factor</a:t>
                      </a:r>
                      <a:endParaRPr lang="en-DE" dirty="0"/>
                    </a:p>
                  </a:txBody>
                  <a:tcPr anchor="ctr"/>
                </a:tc>
                <a:tc>
                  <a:txBody>
                    <a:bodyPr/>
                    <a:lstStyle/>
                    <a:p>
                      <a:pPr algn="ctr"/>
                      <a:r>
                        <a:rPr lang="en-GB" dirty="0"/>
                        <a:t>%</a:t>
                      </a:r>
                      <a:endParaRPr lang="en-DE" dirty="0"/>
                    </a:p>
                  </a:txBody>
                  <a:tcPr anchor="ctr"/>
                </a:tc>
                <a:tc>
                  <a:txBody>
                    <a:bodyPr/>
                    <a:lstStyle/>
                    <a:p>
                      <a:pPr algn="ctr"/>
                      <a:r>
                        <a:rPr lang="en-GB" b="1" dirty="0"/>
                        <a:t>50.3</a:t>
                      </a:r>
                      <a:endParaRPr lang="en-DE" b="1" dirty="0"/>
                    </a:p>
                  </a:txBody>
                  <a:tcPr anchor="ctr"/>
                </a:tc>
                <a:extLst>
                  <a:ext uri="{0D108BD9-81ED-4DB2-BD59-A6C34878D82A}">
                    <a16:rowId xmlns:a16="http://schemas.microsoft.com/office/drawing/2014/main" val="3917233972"/>
                  </a:ext>
                </a:extLst>
              </a:tr>
              <a:tr h="589087">
                <a:tc>
                  <a:txBody>
                    <a:bodyPr/>
                    <a:lstStyle/>
                    <a:p>
                      <a:pPr algn="ctr"/>
                      <a:r>
                        <a:rPr lang="en-GB" dirty="0"/>
                        <a:t>Full Load Hours (FLH)</a:t>
                      </a:r>
                      <a:endParaRPr lang="en-DE" dirty="0"/>
                    </a:p>
                  </a:txBody>
                  <a:tcPr anchor="ctr"/>
                </a:tc>
                <a:tc>
                  <a:txBody>
                    <a:bodyPr/>
                    <a:lstStyle/>
                    <a:p>
                      <a:pPr algn="ctr"/>
                      <a:r>
                        <a:rPr lang="en-GB" dirty="0"/>
                        <a:t>Hours/year</a:t>
                      </a:r>
                      <a:endParaRPr lang="en-DE" dirty="0"/>
                    </a:p>
                  </a:txBody>
                  <a:tcPr anchor="ctr"/>
                </a:tc>
                <a:tc>
                  <a:txBody>
                    <a:bodyPr/>
                    <a:lstStyle/>
                    <a:p>
                      <a:pPr algn="ctr"/>
                      <a:r>
                        <a:rPr lang="en-GB" b="1" dirty="0"/>
                        <a:t>4 407</a:t>
                      </a:r>
                      <a:endParaRPr lang="en-DE" b="1" dirty="0"/>
                    </a:p>
                  </a:txBody>
                  <a:tcPr anchor="ctr"/>
                </a:tc>
                <a:extLst>
                  <a:ext uri="{0D108BD9-81ED-4DB2-BD59-A6C34878D82A}">
                    <a16:rowId xmlns:a16="http://schemas.microsoft.com/office/drawing/2014/main" val="2794610934"/>
                  </a:ext>
                </a:extLst>
              </a:tr>
              <a:tr h="394850">
                <a:tc>
                  <a:txBody>
                    <a:bodyPr/>
                    <a:lstStyle/>
                    <a:p>
                      <a:pPr algn="ctr"/>
                      <a:r>
                        <a:rPr lang="en-GB" dirty="0"/>
                        <a:t>Average wind speed</a:t>
                      </a:r>
                      <a:endParaRPr lang="en-DE" dirty="0"/>
                    </a:p>
                  </a:txBody>
                  <a:tcPr anchor="ctr"/>
                </a:tc>
                <a:tc>
                  <a:txBody>
                    <a:bodyPr/>
                    <a:lstStyle/>
                    <a:p>
                      <a:pPr algn="ctr"/>
                      <a:r>
                        <a:rPr lang="en-GB" dirty="0"/>
                        <a:t>m/s</a:t>
                      </a:r>
                      <a:endParaRPr lang="en-DE" dirty="0"/>
                    </a:p>
                  </a:txBody>
                  <a:tcPr anchor="ctr"/>
                </a:tc>
                <a:tc>
                  <a:txBody>
                    <a:bodyPr/>
                    <a:lstStyle/>
                    <a:p>
                      <a:pPr algn="ctr"/>
                      <a:r>
                        <a:rPr lang="en-GB" dirty="0"/>
                        <a:t>8.5</a:t>
                      </a:r>
                      <a:endParaRPr lang="en-DE" dirty="0"/>
                    </a:p>
                  </a:txBody>
                  <a:tcPr anchor="ctr"/>
                </a:tc>
                <a:extLst>
                  <a:ext uri="{0D108BD9-81ED-4DB2-BD59-A6C34878D82A}">
                    <a16:rowId xmlns:a16="http://schemas.microsoft.com/office/drawing/2014/main" val="2825303196"/>
                  </a:ext>
                </a:extLst>
              </a:tr>
              <a:tr h="394850">
                <a:tc>
                  <a:txBody>
                    <a:bodyPr/>
                    <a:lstStyle/>
                    <a:p>
                      <a:pPr algn="ctr"/>
                      <a:r>
                        <a:rPr lang="en-GB" dirty="0"/>
                        <a:t>Wake loss</a:t>
                      </a:r>
                      <a:endParaRPr lang="en-DE" dirty="0"/>
                    </a:p>
                  </a:txBody>
                  <a:tcPr anchor="ctr"/>
                </a:tc>
                <a:tc>
                  <a:txBody>
                    <a:bodyPr/>
                    <a:lstStyle/>
                    <a:p>
                      <a:pPr algn="ctr"/>
                      <a:r>
                        <a:rPr lang="en-GB" dirty="0"/>
                        <a:t>%</a:t>
                      </a:r>
                      <a:endParaRPr lang="en-DE" dirty="0"/>
                    </a:p>
                  </a:txBody>
                  <a:tcPr anchor="ctr"/>
                </a:tc>
                <a:tc>
                  <a:txBody>
                    <a:bodyPr/>
                    <a:lstStyle/>
                    <a:p>
                      <a:pPr algn="ctr"/>
                      <a:r>
                        <a:rPr lang="en-GB" dirty="0"/>
                        <a:t>1.7</a:t>
                      </a:r>
                      <a:endParaRPr lang="en-DE" dirty="0"/>
                    </a:p>
                  </a:txBody>
                  <a:tcPr anchor="ctr"/>
                </a:tc>
                <a:extLst>
                  <a:ext uri="{0D108BD9-81ED-4DB2-BD59-A6C34878D82A}">
                    <a16:rowId xmlns:a16="http://schemas.microsoft.com/office/drawing/2014/main" val="1475054629"/>
                  </a:ext>
                </a:extLst>
              </a:tr>
            </a:tbl>
          </a:graphicData>
        </a:graphic>
      </p:graphicFrame>
      <p:graphicFrame>
        <p:nvGraphicFramePr>
          <p:cNvPr id="16" name="Table 15">
            <a:extLst>
              <a:ext uri="{FF2B5EF4-FFF2-40B4-BE49-F238E27FC236}">
                <a16:creationId xmlns:a16="http://schemas.microsoft.com/office/drawing/2014/main" id="{435689FE-C1E9-3699-19C6-ABCC64029269}"/>
              </a:ext>
            </a:extLst>
          </p:cNvPr>
          <p:cNvGraphicFramePr>
            <a:graphicFrameLocks noGrp="1"/>
          </p:cNvGraphicFramePr>
          <p:nvPr>
            <p:extLst>
              <p:ext uri="{D42A27DB-BD31-4B8C-83A1-F6EECF244321}">
                <p14:modId xmlns:p14="http://schemas.microsoft.com/office/powerpoint/2010/main" val="1662943472"/>
              </p:ext>
            </p:extLst>
          </p:nvPr>
        </p:nvGraphicFramePr>
        <p:xfrm>
          <a:off x="9766167" y="3906302"/>
          <a:ext cx="2076798" cy="1219200"/>
        </p:xfrm>
        <a:graphic>
          <a:graphicData uri="http://schemas.openxmlformats.org/drawingml/2006/table">
            <a:tbl>
              <a:tblPr firstRow="1" bandRow="1">
                <a:tableStyleId>{5C22544A-7EE6-4342-B048-85BDC9FD1C3A}</a:tableStyleId>
              </a:tblPr>
              <a:tblGrid>
                <a:gridCol w="1038399">
                  <a:extLst>
                    <a:ext uri="{9D8B030D-6E8A-4147-A177-3AD203B41FA5}">
                      <a16:colId xmlns:a16="http://schemas.microsoft.com/office/drawing/2014/main" val="241097516"/>
                    </a:ext>
                  </a:extLst>
                </a:gridCol>
                <a:gridCol w="1038399">
                  <a:extLst>
                    <a:ext uri="{9D8B030D-6E8A-4147-A177-3AD203B41FA5}">
                      <a16:colId xmlns:a16="http://schemas.microsoft.com/office/drawing/2014/main" val="2542702942"/>
                    </a:ext>
                  </a:extLst>
                </a:gridCol>
              </a:tblGrid>
              <a:tr h="256478">
                <a:tc>
                  <a:txBody>
                    <a:bodyPr/>
                    <a:lstStyle/>
                    <a:p>
                      <a:pPr algn="ctr"/>
                      <a:r>
                        <a:rPr lang="en-GB" sz="1400" dirty="0"/>
                        <a:t>WTG No.</a:t>
                      </a:r>
                      <a:endParaRPr lang="en-DE" sz="1400" dirty="0"/>
                    </a:p>
                  </a:txBody>
                  <a:tcPr/>
                </a:tc>
                <a:tc>
                  <a:txBody>
                    <a:bodyPr/>
                    <a:lstStyle/>
                    <a:p>
                      <a:pPr algn="ctr"/>
                      <a:r>
                        <a:rPr lang="en-GB" sz="1400" dirty="0"/>
                        <a:t>Wake loss</a:t>
                      </a:r>
                      <a:endParaRPr lang="en-DE" sz="1400" dirty="0"/>
                    </a:p>
                  </a:txBody>
                  <a:tcPr/>
                </a:tc>
                <a:extLst>
                  <a:ext uri="{0D108BD9-81ED-4DB2-BD59-A6C34878D82A}">
                    <a16:rowId xmlns:a16="http://schemas.microsoft.com/office/drawing/2014/main" val="2795013313"/>
                  </a:ext>
                </a:extLst>
              </a:tr>
              <a:tr h="256478">
                <a:tc>
                  <a:txBody>
                    <a:bodyPr/>
                    <a:lstStyle/>
                    <a:p>
                      <a:pPr algn="ctr"/>
                      <a:r>
                        <a:rPr lang="en-GB" sz="1400" dirty="0"/>
                        <a:t>1</a:t>
                      </a:r>
                      <a:endParaRPr lang="en-DE" sz="1400" dirty="0"/>
                    </a:p>
                  </a:txBody>
                  <a:tcPr/>
                </a:tc>
                <a:tc>
                  <a:txBody>
                    <a:bodyPr/>
                    <a:lstStyle/>
                    <a:p>
                      <a:pPr algn="ctr"/>
                      <a:r>
                        <a:rPr lang="en-GB" sz="1400" dirty="0"/>
                        <a:t>0.5 %</a:t>
                      </a:r>
                      <a:endParaRPr lang="en-DE" sz="1400" dirty="0"/>
                    </a:p>
                  </a:txBody>
                  <a:tcPr/>
                </a:tc>
                <a:extLst>
                  <a:ext uri="{0D108BD9-81ED-4DB2-BD59-A6C34878D82A}">
                    <a16:rowId xmlns:a16="http://schemas.microsoft.com/office/drawing/2014/main" val="69738272"/>
                  </a:ext>
                </a:extLst>
              </a:tr>
              <a:tr h="256478">
                <a:tc>
                  <a:txBody>
                    <a:bodyPr/>
                    <a:lstStyle/>
                    <a:p>
                      <a:pPr algn="ctr"/>
                      <a:r>
                        <a:rPr lang="en-GB" sz="1400" b="0" dirty="0"/>
                        <a:t>2</a:t>
                      </a:r>
                      <a:endParaRPr lang="en-DE" sz="1400" b="0" dirty="0"/>
                    </a:p>
                  </a:txBody>
                  <a:tcPr/>
                </a:tc>
                <a:tc>
                  <a:txBody>
                    <a:bodyPr/>
                    <a:lstStyle/>
                    <a:p>
                      <a:pPr algn="ctr"/>
                      <a:r>
                        <a:rPr lang="en-GB" sz="1400" b="0" dirty="0"/>
                        <a:t>2.3 %</a:t>
                      </a:r>
                      <a:endParaRPr lang="en-DE" sz="1400" b="0" dirty="0"/>
                    </a:p>
                  </a:txBody>
                  <a:tcPr/>
                </a:tc>
                <a:extLst>
                  <a:ext uri="{0D108BD9-81ED-4DB2-BD59-A6C34878D82A}">
                    <a16:rowId xmlns:a16="http://schemas.microsoft.com/office/drawing/2014/main" val="2559108168"/>
                  </a:ext>
                </a:extLst>
              </a:tr>
              <a:tr h="256478">
                <a:tc>
                  <a:txBody>
                    <a:bodyPr/>
                    <a:lstStyle/>
                    <a:p>
                      <a:pPr algn="ctr"/>
                      <a:r>
                        <a:rPr lang="en-GB" sz="1400" b="0" dirty="0"/>
                        <a:t>3</a:t>
                      </a:r>
                      <a:endParaRPr lang="en-DE" sz="1400" b="0" dirty="0"/>
                    </a:p>
                  </a:txBody>
                  <a:tcPr/>
                </a:tc>
                <a:tc>
                  <a:txBody>
                    <a:bodyPr/>
                    <a:lstStyle/>
                    <a:p>
                      <a:pPr algn="ctr"/>
                      <a:r>
                        <a:rPr lang="en-GB" sz="1400" b="0" dirty="0"/>
                        <a:t>2.4 %</a:t>
                      </a:r>
                      <a:endParaRPr lang="en-DE" sz="1400" b="0" dirty="0"/>
                    </a:p>
                  </a:txBody>
                  <a:tcPr/>
                </a:tc>
                <a:extLst>
                  <a:ext uri="{0D108BD9-81ED-4DB2-BD59-A6C34878D82A}">
                    <a16:rowId xmlns:a16="http://schemas.microsoft.com/office/drawing/2014/main" val="332229178"/>
                  </a:ext>
                </a:extLst>
              </a:tr>
            </a:tbl>
          </a:graphicData>
        </a:graphic>
      </p:graphicFrame>
      <p:sp>
        <p:nvSpPr>
          <p:cNvPr id="17" name="TextBox 16">
            <a:extLst>
              <a:ext uri="{FF2B5EF4-FFF2-40B4-BE49-F238E27FC236}">
                <a16:creationId xmlns:a16="http://schemas.microsoft.com/office/drawing/2014/main" id="{22C2D4B8-7966-A021-79F4-51E8E6508510}"/>
              </a:ext>
            </a:extLst>
          </p:cNvPr>
          <p:cNvSpPr txBox="1"/>
          <p:nvPr/>
        </p:nvSpPr>
        <p:spPr>
          <a:xfrm>
            <a:off x="9291595" y="5243971"/>
            <a:ext cx="2879186" cy="307777"/>
          </a:xfrm>
          <a:prstGeom prst="rect">
            <a:avLst/>
          </a:prstGeom>
          <a:noFill/>
        </p:spPr>
        <p:txBody>
          <a:bodyPr wrap="square" rtlCol="0">
            <a:spAutoFit/>
          </a:bodyPr>
          <a:lstStyle/>
          <a:p>
            <a:pPr algn="ctr"/>
            <a:r>
              <a:rPr lang="en-GB" sz="1400" dirty="0"/>
              <a:t>With &lt; 5% in a perfect range.</a:t>
            </a:r>
            <a:endParaRPr lang="en-DE" sz="1400" dirty="0"/>
          </a:p>
        </p:txBody>
      </p:sp>
    </p:spTree>
    <p:extLst>
      <p:ext uri="{BB962C8B-B14F-4D97-AF65-F5344CB8AC3E}">
        <p14:creationId xmlns:p14="http://schemas.microsoft.com/office/powerpoint/2010/main" val="1903353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09C79-50FF-F192-4A70-12FD38F69B1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6C7B465-E2E2-0987-8281-A07965D6B1F5}"/>
              </a:ext>
            </a:extLst>
          </p:cNvPr>
          <p:cNvSpPr>
            <a:spLocks noGrp="1"/>
          </p:cNvSpPr>
          <p:nvPr>
            <p:ph type="title"/>
          </p:nvPr>
        </p:nvSpPr>
        <p:spPr/>
        <p:txBody>
          <a:bodyPr/>
          <a:lstStyle/>
          <a:p>
            <a:r>
              <a:rPr lang="en-GB" noProof="0" dirty="0"/>
              <a:t>Progress: </a:t>
            </a:r>
            <a:r>
              <a:rPr lang="en-GB" noProof="0" dirty="0" err="1"/>
              <a:t>WindPro</a:t>
            </a:r>
            <a:r>
              <a:rPr lang="en-GB" noProof="0" dirty="0"/>
              <a:t> Simulation </a:t>
            </a:r>
          </a:p>
        </p:txBody>
      </p:sp>
      <p:sp>
        <p:nvSpPr>
          <p:cNvPr id="4" name="Datumsplatzhalter 3">
            <a:extLst>
              <a:ext uri="{FF2B5EF4-FFF2-40B4-BE49-F238E27FC236}">
                <a16:creationId xmlns:a16="http://schemas.microsoft.com/office/drawing/2014/main" id="{3E915003-3F1A-EF12-56F6-67BCF5937DFD}"/>
              </a:ext>
            </a:extLst>
          </p:cNvPr>
          <p:cNvSpPr>
            <a:spLocks noGrp="1"/>
          </p:cNvSpPr>
          <p:nvPr>
            <p:ph type="dt" sz="half" idx="10"/>
          </p:nvPr>
        </p:nvSpPr>
        <p:spPr/>
        <p:txBody>
          <a:bodyPr/>
          <a:lstStyle/>
          <a:p>
            <a:fld id="{4FB90975-892A-460D-9B99-2E14471E45A4}" type="datetime1">
              <a:rPr lang="en-GB" noProof="0" smtClean="0"/>
              <a:t>22/12/2025</a:t>
            </a:fld>
            <a:endParaRPr lang="en-GB" noProof="0" dirty="0"/>
          </a:p>
        </p:txBody>
      </p:sp>
      <p:sp>
        <p:nvSpPr>
          <p:cNvPr id="5" name="Fußzeilenplatzhalter 4">
            <a:extLst>
              <a:ext uri="{FF2B5EF4-FFF2-40B4-BE49-F238E27FC236}">
                <a16:creationId xmlns:a16="http://schemas.microsoft.com/office/drawing/2014/main" id="{C6E36571-5BDD-C3A0-B583-10EB71B29ADA}"/>
              </a:ext>
            </a:extLst>
          </p:cNvPr>
          <p:cNvSpPr>
            <a:spLocks noGrp="1"/>
          </p:cNvSpPr>
          <p:nvPr>
            <p:ph type="ftr" sz="quarter" idx="11"/>
          </p:nvPr>
        </p:nvSpPr>
        <p:spPr/>
        <p:txBody>
          <a:bodyPr/>
          <a:lstStyle/>
          <a:p>
            <a:r>
              <a:rPr lang="en-GB" noProof="0" dirty="0"/>
              <a:t>Project Development / Optimus Syria</a:t>
            </a:r>
          </a:p>
        </p:txBody>
      </p:sp>
      <p:sp>
        <p:nvSpPr>
          <p:cNvPr id="6" name="Foliennummernplatzhalter 5">
            <a:extLst>
              <a:ext uri="{FF2B5EF4-FFF2-40B4-BE49-F238E27FC236}">
                <a16:creationId xmlns:a16="http://schemas.microsoft.com/office/drawing/2014/main" id="{310ECF2F-24E9-C841-2E03-E9050230BEFF}"/>
              </a:ext>
            </a:extLst>
          </p:cNvPr>
          <p:cNvSpPr>
            <a:spLocks noGrp="1"/>
          </p:cNvSpPr>
          <p:nvPr>
            <p:ph type="sldNum" sz="quarter" idx="12"/>
          </p:nvPr>
        </p:nvSpPr>
        <p:spPr/>
        <p:txBody>
          <a:bodyPr/>
          <a:lstStyle/>
          <a:p>
            <a:fld id="{65A6D213-0805-4C3E-849D-17C75FD348C3}" type="slidenum">
              <a:rPr lang="en-GB" noProof="0" smtClean="0"/>
              <a:t>7</a:t>
            </a:fld>
            <a:endParaRPr lang="en-GB" noProof="0" dirty="0"/>
          </a:p>
        </p:txBody>
      </p:sp>
      <p:sp>
        <p:nvSpPr>
          <p:cNvPr id="3" name="Textplatzhalter 2">
            <a:extLst>
              <a:ext uri="{FF2B5EF4-FFF2-40B4-BE49-F238E27FC236}">
                <a16:creationId xmlns:a16="http://schemas.microsoft.com/office/drawing/2014/main" id="{66C172F6-C59A-D0D6-D230-2A64FBB0DDBB}"/>
              </a:ext>
            </a:extLst>
          </p:cNvPr>
          <p:cNvSpPr>
            <a:spLocks noGrp="1"/>
          </p:cNvSpPr>
          <p:nvPr>
            <p:ph type="body" sz="quarter" idx="18"/>
          </p:nvPr>
        </p:nvSpPr>
        <p:spPr/>
        <p:txBody>
          <a:bodyPr/>
          <a:lstStyle/>
          <a:p>
            <a:r>
              <a:rPr lang="en-GB" noProof="0" dirty="0"/>
              <a:t>Luis Urhahn</a:t>
            </a:r>
          </a:p>
        </p:txBody>
      </p:sp>
      <p:sp>
        <p:nvSpPr>
          <p:cNvPr id="2" name="Content Placeholder 8">
            <a:extLst>
              <a:ext uri="{FF2B5EF4-FFF2-40B4-BE49-F238E27FC236}">
                <a16:creationId xmlns:a16="http://schemas.microsoft.com/office/drawing/2014/main" id="{C09243B0-1B4E-D851-F299-F3CB56FE1F5A}"/>
              </a:ext>
            </a:extLst>
          </p:cNvPr>
          <p:cNvSpPr txBox="1">
            <a:spLocks/>
          </p:cNvSpPr>
          <p:nvPr/>
        </p:nvSpPr>
        <p:spPr>
          <a:xfrm>
            <a:off x="3047669" y="1592629"/>
            <a:ext cx="5257800" cy="44862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sp>
        <p:nvSpPr>
          <p:cNvPr id="9" name="Content Placeholder 8">
            <a:extLst>
              <a:ext uri="{FF2B5EF4-FFF2-40B4-BE49-F238E27FC236}">
                <a16:creationId xmlns:a16="http://schemas.microsoft.com/office/drawing/2014/main" id="{E85B1262-6922-D5AD-6365-3BC856CD5710}"/>
              </a:ext>
            </a:extLst>
          </p:cNvPr>
          <p:cNvSpPr txBox="1">
            <a:spLocks/>
          </p:cNvSpPr>
          <p:nvPr/>
        </p:nvSpPr>
        <p:spPr>
          <a:xfrm>
            <a:off x="3467099" y="1527067"/>
            <a:ext cx="5257800" cy="44862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Park Calculation </a:t>
            </a:r>
            <a:r>
              <a:rPr lang="en-GB" b="1" dirty="0"/>
              <a:t>4xOSY160-5.0MW</a:t>
            </a:r>
            <a:r>
              <a:rPr lang="en-GB" dirty="0"/>
              <a:t>:</a:t>
            </a:r>
          </a:p>
          <a:p>
            <a:pPr marL="0" indent="0">
              <a:buNone/>
            </a:pPr>
            <a:endParaRPr lang="en-GB" dirty="0"/>
          </a:p>
        </p:txBody>
      </p:sp>
      <p:sp>
        <p:nvSpPr>
          <p:cNvPr id="12" name="TextBox 11">
            <a:extLst>
              <a:ext uri="{FF2B5EF4-FFF2-40B4-BE49-F238E27FC236}">
                <a16:creationId xmlns:a16="http://schemas.microsoft.com/office/drawing/2014/main" id="{C0D4EB64-CFA0-9A32-033E-9702C4CB049B}"/>
              </a:ext>
            </a:extLst>
          </p:cNvPr>
          <p:cNvSpPr txBox="1"/>
          <p:nvPr/>
        </p:nvSpPr>
        <p:spPr>
          <a:xfrm>
            <a:off x="3037001" y="5979637"/>
            <a:ext cx="6117996" cy="369332"/>
          </a:xfrm>
          <a:prstGeom prst="rect">
            <a:avLst/>
          </a:prstGeom>
          <a:noFill/>
        </p:spPr>
        <p:txBody>
          <a:bodyPr wrap="square" rtlCol="0">
            <a:spAutoFit/>
          </a:bodyPr>
          <a:lstStyle/>
          <a:p>
            <a:pPr algn="ctr"/>
            <a:r>
              <a:rPr lang="en-GB" dirty="0">
                <a:solidFill>
                  <a:srgbClr val="FF0000"/>
                </a:solidFill>
              </a:rPr>
              <a:t>Without any curtailments/restrictions!</a:t>
            </a:r>
            <a:endParaRPr lang="en-DE" dirty="0">
              <a:solidFill>
                <a:srgbClr val="FF0000"/>
              </a:solidFill>
            </a:endParaRPr>
          </a:p>
        </p:txBody>
      </p:sp>
      <p:graphicFrame>
        <p:nvGraphicFramePr>
          <p:cNvPr id="13" name="Table 12">
            <a:extLst>
              <a:ext uri="{FF2B5EF4-FFF2-40B4-BE49-F238E27FC236}">
                <a16:creationId xmlns:a16="http://schemas.microsoft.com/office/drawing/2014/main" id="{5E3E531B-9892-6744-7B89-4910372AC200}"/>
              </a:ext>
            </a:extLst>
          </p:cNvPr>
          <p:cNvGraphicFramePr>
            <a:graphicFrameLocks noGrp="1"/>
          </p:cNvGraphicFramePr>
          <p:nvPr/>
        </p:nvGraphicFramePr>
        <p:xfrm>
          <a:off x="2977933" y="2004745"/>
          <a:ext cx="6236133" cy="3888114"/>
        </p:xfrm>
        <a:graphic>
          <a:graphicData uri="http://schemas.openxmlformats.org/drawingml/2006/table">
            <a:tbl>
              <a:tblPr firstRow="1" bandRow="1">
                <a:tableStyleId>{5C22544A-7EE6-4342-B048-85BDC9FD1C3A}</a:tableStyleId>
              </a:tblPr>
              <a:tblGrid>
                <a:gridCol w="2078711">
                  <a:extLst>
                    <a:ext uri="{9D8B030D-6E8A-4147-A177-3AD203B41FA5}">
                      <a16:colId xmlns:a16="http://schemas.microsoft.com/office/drawing/2014/main" val="1176280577"/>
                    </a:ext>
                  </a:extLst>
                </a:gridCol>
                <a:gridCol w="2078711">
                  <a:extLst>
                    <a:ext uri="{9D8B030D-6E8A-4147-A177-3AD203B41FA5}">
                      <a16:colId xmlns:a16="http://schemas.microsoft.com/office/drawing/2014/main" val="3117882319"/>
                    </a:ext>
                  </a:extLst>
                </a:gridCol>
                <a:gridCol w="2078711">
                  <a:extLst>
                    <a:ext uri="{9D8B030D-6E8A-4147-A177-3AD203B41FA5}">
                      <a16:colId xmlns:a16="http://schemas.microsoft.com/office/drawing/2014/main" val="611750719"/>
                    </a:ext>
                  </a:extLst>
                </a:gridCol>
              </a:tblGrid>
              <a:tr h="394850">
                <a:tc>
                  <a:txBody>
                    <a:bodyPr/>
                    <a:lstStyle/>
                    <a:p>
                      <a:pPr algn="ctr"/>
                      <a:r>
                        <a:rPr lang="en-GB" dirty="0"/>
                        <a:t>Parameter</a:t>
                      </a:r>
                      <a:endParaRPr lang="en-DE" dirty="0"/>
                    </a:p>
                  </a:txBody>
                  <a:tcPr anchor="ctr"/>
                </a:tc>
                <a:tc>
                  <a:txBody>
                    <a:bodyPr/>
                    <a:lstStyle/>
                    <a:p>
                      <a:pPr algn="ctr"/>
                      <a:r>
                        <a:rPr lang="en-GB" dirty="0"/>
                        <a:t>Unit</a:t>
                      </a:r>
                      <a:endParaRPr lang="en-DE" dirty="0"/>
                    </a:p>
                  </a:txBody>
                  <a:tcPr anchor="ctr"/>
                </a:tc>
                <a:tc>
                  <a:txBody>
                    <a:bodyPr/>
                    <a:lstStyle/>
                    <a:p>
                      <a:pPr algn="ctr"/>
                      <a:r>
                        <a:rPr lang="en-GB" dirty="0"/>
                        <a:t>Value</a:t>
                      </a:r>
                      <a:endParaRPr lang="en-DE" dirty="0"/>
                    </a:p>
                  </a:txBody>
                  <a:tcPr anchor="ctr"/>
                </a:tc>
                <a:extLst>
                  <a:ext uri="{0D108BD9-81ED-4DB2-BD59-A6C34878D82A}">
                    <a16:rowId xmlns:a16="http://schemas.microsoft.com/office/drawing/2014/main" val="1597450043"/>
                  </a:ext>
                </a:extLst>
              </a:tr>
              <a:tr h="589087">
                <a:tc>
                  <a:txBody>
                    <a:bodyPr/>
                    <a:lstStyle/>
                    <a:p>
                      <a:pPr algn="ctr"/>
                      <a:r>
                        <a:rPr lang="en-GB" dirty="0"/>
                        <a:t>Result Park (AEP)  (no loss)</a:t>
                      </a:r>
                      <a:endParaRPr lang="en-DE" dirty="0"/>
                    </a:p>
                  </a:txBody>
                  <a:tcPr anchor="ctr"/>
                </a:tc>
                <a:tc>
                  <a:txBody>
                    <a:bodyPr/>
                    <a:lstStyle/>
                    <a:p>
                      <a:pPr algn="ctr"/>
                      <a:r>
                        <a:rPr lang="en-GB" dirty="0"/>
                        <a:t>MWh/year</a:t>
                      </a:r>
                      <a:endParaRPr lang="en-DE" dirty="0"/>
                    </a:p>
                  </a:txBody>
                  <a:tcPr anchor="ctr"/>
                </a:tc>
                <a:tc>
                  <a:txBody>
                    <a:bodyPr/>
                    <a:lstStyle/>
                    <a:p>
                      <a:pPr algn="ctr"/>
                      <a:r>
                        <a:rPr lang="en-GB" b="1" dirty="0"/>
                        <a:t>89 788.3</a:t>
                      </a:r>
                      <a:endParaRPr lang="en-DE" b="1" dirty="0"/>
                    </a:p>
                  </a:txBody>
                  <a:tcPr anchor="ctr"/>
                </a:tc>
                <a:extLst>
                  <a:ext uri="{0D108BD9-81ED-4DB2-BD59-A6C34878D82A}">
                    <a16:rowId xmlns:a16="http://schemas.microsoft.com/office/drawing/2014/main" val="780889762"/>
                  </a:ext>
                </a:extLst>
              </a:tr>
              <a:tr h="589087">
                <a:tc>
                  <a:txBody>
                    <a:bodyPr/>
                    <a:lstStyle/>
                    <a:p>
                      <a:pPr algn="ctr"/>
                      <a:r>
                        <a:rPr lang="en-GB" dirty="0"/>
                        <a:t>Result Park (AEP)</a:t>
                      </a:r>
                      <a:endParaRPr lang="en-DE" dirty="0"/>
                    </a:p>
                  </a:txBody>
                  <a:tcPr anchor="ctr"/>
                </a:tc>
                <a:tc>
                  <a:txBody>
                    <a:bodyPr/>
                    <a:lstStyle/>
                    <a:p>
                      <a:pPr algn="ctr"/>
                      <a:r>
                        <a:rPr lang="en-GB" dirty="0"/>
                        <a:t>MWh/year</a:t>
                      </a:r>
                      <a:endParaRPr lang="en-DE" dirty="0"/>
                    </a:p>
                  </a:txBody>
                  <a:tcPr anchor="ctr"/>
                </a:tc>
                <a:tc>
                  <a:txBody>
                    <a:bodyPr/>
                    <a:lstStyle/>
                    <a:p>
                      <a:pPr algn="ctr"/>
                      <a:r>
                        <a:rPr lang="en-GB" b="1" dirty="0"/>
                        <a:t>87 468.1</a:t>
                      </a:r>
                      <a:endParaRPr lang="en-DE" b="1" dirty="0"/>
                    </a:p>
                  </a:txBody>
                  <a:tcPr anchor="ctr"/>
                </a:tc>
                <a:extLst>
                  <a:ext uri="{0D108BD9-81ED-4DB2-BD59-A6C34878D82A}">
                    <a16:rowId xmlns:a16="http://schemas.microsoft.com/office/drawing/2014/main" val="2089470395"/>
                  </a:ext>
                </a:extLst>
              </a:tr>
              <a:tr h="589087">
                <a:tc>
                  <a:txBody>
                    <a:bodyPr/>
                    <a:lstStyle/>
                    <a:p>
                      <a:pPr algn="ctr"/>
                      <a:r>
                        <a:rPr lang="en-GB" dirty="0"/>
                        <a:t>Capacity factor</a:t>
                      </a:r>
                      <a:endParaRPr lang="en-DE" dirty="0"/>
                    </a:p>
                  </a:txBody>
                  <a:tcPr anchor="ctr"/>
                </a:tc>
                <a:tc>
                  <a:txBody>
                    <a:bodyPr/>
                    <a:lstStyle/>
                    <a:p>
                      <a:pPr algn="ctr"/>
                      <a:r>
                        <a:rPr lang="en-GB" dirty="0"/>
                        <a:t>%</a:t>
                      </a:r>
                      <a:endParaRPr lang="en-DE" dirty="0"/>
                    </a:p>
                  </a:txBody>
                  <a:tcPr anchor="ctr"/>
                </a:tc>
                <a:tc>
                  <a:txBody>
                    <a:bodyPr/>
                    <a:lstStyle/>
                    <a:p>
                      <a:pPr algn="ctr"/>
                      <a:r>
                        <a:rPr lang="en-GB" b="1" dirty="0"/>
                        <a:t>49.9</a:t>
                      </a:r>
                      <a:endParaRPr lang="en-DE" b="1" dirty="0"/>
                    </a:p>
                  </a:txBody>
                  <a:tcPr anchor="ctr"/>
                </a:tc>
                <a:extLst>
                  <a:ext uri="{0D108BD9-81ED-4DB2-BD59-A6C34878D82A}">
                    <a16:rowId xmlns:a16="http://schemas.microsoft.com/office/drawing/2014/main" val="3917233972"/>
                  </a:ext>
                </a:extLst>
              </a:tr>
              <a:tr h="589087">
                <a:tc>
                  <a:txBody>
                    <a:bodyPr/>
                    <a:lstStyle/>
                    <a:p>
                      <a:pPr algn="ctr"/>
                      <a:r>
                        <a:rPr lang="en-GB" dirty="0"/>
                        <a:t>Full Load Hours (FLH)</a:t>
                      </a:r>
                      <a:endParaRPr lang="en-DE" dirty="0"/>
                    </a:p>
                  </a:txBody>
                  <a:tcPr anchor="ctr"/>
                </a:tc>
                <a:tc>
                  <a:txBody>
                    <a:bodyPr/>
                    <a:lstStyle/>
                    <a:p>
                      <a:pPr algn="ctr"/>
                      <a:r>
                        <a:rPr lang="en-GB" dirty="0"/>
                        <a:t>Hours/year</a:t>
                      </a:r>
                      <a:endParaRPr lang="en-DE" dirty="0"/>
                    </a:p>
                  </a:txBody>
                  <a:tcPr anchor="ctr"/>
                </a:tc>
                <a:tc>
                  <a:txBody>
                    <a:bodyPr/>
                    <a:lstStyle/>
                    <a:p>
                      <a:pPr algn="ctr"/>
                      <a:r>
                        <a:rPr lang="en-GB" b="1" dirty="0"/>
                        <a:t>4 373</a:t>
                      </a:r>
                      <a:endParaRPr lang="en-DE" b="1" dirty="0"/>
                    </a:p>
                  </a:txBody>
                  <a:tcPr anchor="ctr"/>
                </a:tc>
                <a:extLst>
                  <a:ext uri="{0D108BD9-81ED-4DB2-BD59-A6C34878D82A}">
                    <a16:rowId xmlns:a16="http://schemas.microsoft.com/office/drawing/2014/main" val="2794610934"/>
                  </a:ext>
                </a:extLst>
              </a:tr>
              <a:tr h="394850">
                <a:tc>
                  <a:txBody>
                    <a:bodyPr/>
                    <a:lstStyle/>
                    <a:p>
                      <a:pPr algn="ctr"/>
                      <a:r>
                        <a:rPr lang="en-GB" dirty="0"/>
                        <a:t>Average wind speed</a:t>
                      </a:r>
                      <a:endParaRPr lang="en-DE" dirty="0"/>
                    </a:p>
                  </a:txBody>
                  <a:tcPr anchor="ctr"/>
                </a:tc>
                <a:tc>
                  <a:txBody>
                    <a:bodyPr/>
                    <a:lstStyle/>
                    <a:p>
                      <a:pPr algn="ctr"/>
                      <a:r>
                        <a:rPr lang="en-GB" dirty="0"/>
                        <a:t>m/s</a:t>
                      </a:r>
                      <a:endParaRPr lang="en-DE" dirty="0"/>
                    </a:p>
                  </a:txBody>
                  <a:tcPr anchor="ctr"/>
                </a:tc>
                <a:tc>
                  <a:txBody>
                    <a:bodyPr/>
                    <a:lstStyle/>
                    <a:p>
                      <a:pPr algn="ctr"/>
                      <a:r>
                        <a:rPr lang="en-GB" dirty="0"/>
                        <a:t>8.5</a:t>
                      </a:r>
                      <a:endParaRPr lang="en-DE" dirty="0"/>
                    </a:p>
                  </a:txBody>
                  <a:tcPr anchor="ctr"/>
                </a:tc>
                <a:extLst>
                  <a:ext uri="{0D108BD9-81ED-4DB2-BD59-A6C34878D82A}">
                    <a16:rowId xmlns:a16="http://schemas.microsoft.com/office/drawing/2014/main" val="2825303196"/>
                  </a:ext>
                </a:extLst>
              </a:tr>
              <a:tr h="394850">
                <a:tc>
                  <a:txBody>
                    <a:bodyPr/>
                    <a:lstStyle/>
                    <a:p>
                      <a:pPr algn="ctr"/>
                      <a:r>
                        <a:rPr lang="en-GB" dirty="0"/>
                        <a:t>Wake loss</a:t>
                      </a:r>
                      <a:endParaRPr lang="en-DE" dirty="0"/>
                    </a:p>
                  </a:txBody>
                  <a:tcPr anchor="ctr"/>
                </a:tc>
                <a:tc>
                  <a:txBody>
                    <a:bodyPr/>
                    <a:lstStyle/>
                    <a:p>
                      <a:pPr algn="ctr"/>
                      <a:r>
                        <a:rPr lang="en-GB" dirty="0"/>
                        <a:t>%</a:t>
                      </a:r>
                      <a:endParaRPr lang="en-DE" dirty="0"/>
                    </a:p>
                  </a:txBody>
                  <a:tcPr anchor="ctr"/>
                </a:tc>
                <a:tc>
                  <a:txBody>
                    <a:bodyPr/>
                    <a:lstStyle/>
                    <a:p>
                      <a:pPr algn="ctr"/>
                      <a:r>
                        <a:rPr lang="en-GB" dirty="0"/>
                        <a:t>2.6</a:t>
                      </a:r>
                      <a:endParaRPr lang="en-DE" dirty="0"/>
                    </a:p>
                  </a:txBody>
                  <a:tcPr anchor="ctr"/>
                </a:tc>
                <a:extLst>
                  <a:ext uri="{0D108BD9-81ED-4DB2-BD59-A6C34878D82A}">
                    <a16:rowId xmlns:a16="http://schemas.microsoft.com/office/drawing/2014/main" val="1475054629"/>
                  </a:ext>
                </a:extLst>
              </a:tr>
            </a:tbl>
          </a:graphicData>
        </a:graphic>
      </p:graphicFrame>
      <p:pic>
        <p:nvPicPr>
          <p:cNvPr id="15" name="Picture 14">
            <a:extLst>
              <a:ext uri="{FF2B5EF4-FFF2-40B4-BE49-F238E27FC236}">
                <a16:creationId xmlns:a16="http://schemas.microsoft.com/office/drawing/2014/main" id="{450B6432-67E4-53F7-B228-5ABCC81C387A}"/>
              </a:ext>
            </a:extLst>
          </p:cNvPr>
          <p:cNvPicPr>
            <a:picLocks noChangeAspect="1"/>
          </p:cNvPicPr>
          <p:nvPr/>
        </p:nvPicPr>
        <p:blipFill>
          <a:blip r:embed="rId3"/>
          <a:stretch>
            <a:fillRect/>
          </a:stretch>
        </p:blipFill>
        <p:spPr>
          <a:xfrm>
            <a:off x="9535026" y="2004745"/>
            <a:ext cx="2392324" cy="1782925"/>
          </a:xfrm>
          <a:prstGeom prst="rect">
            <a:avLst/>
          </a:prstGeom>
          <a:ln>
            <a:solidFill>
              <a:schemeClr val="tx1"/>
            </a:solidFill>
          </a:ln>
        </p:spPr>
      </p:pic>
      <p:graphicFrame>
        <p:nvGraphicFramePr>
          <p:cNvPr id="16" name="Table 15">
            <a:extLst>
              <a:ext uri="{FF2B5EF4-FFF2-40B4-BE49-F238E27FC236}">
                <a16:creationId xmlns:a16="http://schemas.microsoft.com/office/drawing/2014/main" id="{64E8ED94-63D1-1A4E-F0C7-0291908F0EBA}"/>
              </a:ext>
            </a:extLst>
          </p:cNvPr>
          <p:cNvGraphicFramePr>
            <a:graphicFrameLocks noGrp="1"/>
          </p:cNvGraphicFramePr>
          <p:nvPr/>
        </p:nvGraphicFramePr>
        <p:xfrm>
          <a:off x="9766167" y="3906302"/>
          <a:ext cx="2076798" cy="1524000"/>
        </p:xfrm>
        <a:graphic>
          <a:graphicData uri="http://schemas.openxmlformats.org/drawingml/2006/table">
            <a:tbl>
              <a:tblPr firstRow="1" bandRow="1">
                <a:tableStyleId>{5C22544A-7EE6-4342-B048-85BDC9FD1C3A}</a:tableStyleId>
              </a:tblPr>
              <a:tblGrid>
                <a:gridCol w="1038399">
                  <a:extLst>
                    <a:ext uri="{9D8B030D-6E8A-4147-A177-3AD203B41FA5}">
                      <a16:colId xmlns:a16="http://schemas.microsoft.com/office/drawing/2014/main" val="241097516"/>
                    </a:ext>
                  </a:extLst>
                </a:gridCol>
                <a:gridCol w="1038399">
                  <a:extLst>
                    <a:ext uri="{9D8B030D-6E8A-4147-A177-3AD203B41FA5}">
                      <a16:colId xmlns:a16="http://schemas.microsoft.com/office/drawing/2014/main" val="2542702942"/>
                    </a:ext>
                  </a:extLst>
                </a:gridCol>
              </a:tblGrid>
              <a:tr h="256478">
                <a:tc>
                  <a:txBody>
                    <a:bodyPr/>
                    <a:lstStyle/>
                    <a:p>
                      <a:pPr algn="ctr"/>
                      <a:r>
                        <a:rPr lang="en-GB" sz="1400" dirty="0"/>
                        <a:t>WTG No.</a:t>
                      </a:r>
                      <a:endParaRPr lang="en-DE" sz="1400" dirty="0"/>
                    </a:p>
                  </a:txBody>
                  <a:tcPr/>
                </a:tc>
                <a:tc>
                  <a:txBody>
                    <a:bodyPr/>
                    <a:lstStyle/>
                    <a:p>
                      <a:pPr algn="ctr"/>
                      <a:r>
                        <a:rPr lang="en-GB" sz="1400" dirty="0"/>
                        <a:t>Wake loss</a:t>
                      </a:r>
                      <a:endParaRPr lang="en-DE" sz="1400" dirty="0"/>
                    </a:p>
                  </a:txBody>
                  <a:tcPr/>
                </a:tc>
                <a:extLst>
                  <a:ext uri="{0D108BD9-81ED-4DB2-BD59-A6C34878D82A}">
                    <a16:rowId xmlns:a16="http://schemas.microsoft.com/office/drawing/2014/main" val="2795013313"/>
                  </a:ext>
                </a:extLst>
              </a:tr>
              <a:tr h="256478">
                <a:tc>
                  <a:txBody>
                    <a:bodyPr/>
                    <a:lstStyle/>
                    <a:p>
                      <a:pPr algn="ctr"/>
                      <a:r>
                        <a:rPr lang="en-GB" sz="1400" dirty="0"/>
                        <a:t>1</a:t>
                      </a:r>
                      <a:endParaRPr lang="en-DE" sz="1400" dirty="0"/>
                    </a:p>
                  </a:txBody>
                  <a:tcPr/>
                </a:tc>
                <a:tc>
                  <a:txBody>
                    <a:bodyPr/>
                    <a:lstStyle/>
                    <a:p>
                      <a:pPr algn="ctr"/>
                      <a:r>
                        <a:rPr lang="en-GB" sz="1400" dirty="0"/>
                        <a:t>0.9 %</a:t>
                      </a:r>
                      <a:endParaRPr lang="en-DE" sz="1400" dirty="0"/>
                    </a:p>
                  </a:txBody>
                  <a:tcPr/>
                </a:tc>
                <a:extLst>
                  <a:ext uri="{0D108BD9-81ED-4DB2-BD59-A6C34878D82A}">
                    <a16:rowId xmlns:a16="http://schemas.microsoft.com/office/drawing/2014/main" val="69738272"/>
                  </a:ext>
                </a:extLst>
              </a:tr>
              <a:tr h="256478">
                <a:tc>
                  <a:txBody>
                    <a:bodyPr/>
                    <a:lstStyle/>
                    <a:p>
                      <a:pPr algn="ctr"/>
                      <a:r>
                        <a:rPr lang="en-GB" sz="1400" b="1" dirty="0"/>
                        <a:t>2</a:t>
                      </a:r>
                      <a:endParaRPr lang="en-DE" sz="1400" b="1" dirty="0"/>
                    </a:p>
                  </a:txBody>
                  <a:tcPr/>
                </a:tc>
                <a:tc>
                  <a:txBody>
                    <a:bodyPr/>
                    <a:lstStyle/>
                    <a:p>
                      <a:pPr algn="ctr"/>
                      <a:r>
                        <a:rPr lang="en-GB" sz="1400" b="1" dirty="0"/>
                        <a:t>4.8 %</a:t>
                      </a:r>
                      <a:endParaRPr lang="en-DE" sz="1400" b="1" dirty="0"/>
                    </a:p>
                  </a:txBody>
                  <a:tcPr/>
                </a:tc>
                <a:extLst>
                  <a:ext uri="{0D108BD9-81ED-4DB2-BD59-A6C34878D82A}">
                    <a16:rowId xmlns:a16="http://schemas.microsoft.com/office/drawing/2014/main" val="2559108168"/>
                  </a:ext>
                </a:extLst>
              </a:tr>
              <a:tr h="256478">
                <a:tc>
                  <a:txBody>
                    <a:bodyPr/>
                    <a:lstStyle/>
                    <a:p>
                      <a:pPr algn="ctr"/>
                      <a:r>
                        <a:rPr lang="en-GB" sz="1400" b="1" dirty="0"/>
                        <a:t>3</a:t>
                      </a:r>
                      <a:endParaRPr lang="en-DE" sz="1400" b="1" dirty="0"/>
                    </a:p>
                  </a:txBody>
                  <a:tcPr/>
                </a:tc>
                <a:tc>
                  <a:txBody>
                    <a:bodyPr/>
                    <a:lstStyle/>
                    <a:p>
                      <a:pPr algn="ctr"/>
                      <a:r>
                        <a:rPr lang="en-GB" sz="1400" b="1" dirty="0"/>
                        <a:t>4.1 %</a:t>
                      </a:r>
                      <a:endParaRPr lang="en-DE" sz="1400" b="1" dirty="0"/>
                    </a:p>
                  </a:txBody>
                  <a:tcPr/>
                </a:tc>
                <a:extLst>
                  <a:ext uri="{0D108BD9-81ED-4DB2-BD59-A6C34878D82A}">
                    <a16:rowId xmlns:a16="http://schemas.microsoft.com/office/drawing/2014/main" val="332229178"/>
                  </a:ext>
                </a:extLst>
              </a:tr>
              <a:tr h="256478">
                <a:tc>
                  <a:txBody>
                    <a:bodyPr/>
                    <a:lstStyle/>
                    <a:p>
                      <a:pPr algn="ctr"/>
                      <a:r>
                        <a:rPr lang="en-GB" sz="1400" dirty="0"/>
                        <a:t>4</a:t>
                      </a:r>
                      <a:endParaRPr lang="en-DE" sz="1400" dirty="0"/>
                    </a:p>
                  </a:txBody>
                  <a:tcPr/>
                </a:tc>
                <a:tc>
                  <a:txBody>
                    <a:bodyPr/>
                    <a:lstStyle/>
                    <a:p>
                      <a:pPr algn="ctr"/>
                      <a:r>
                        <a:rPr lang="en-GB" sz="1400" dirty="0"/>
                        <a:t>0.6 %</a:t>
                      </a:r>
                      <a:endParaRPr lang="en-DE" sz="1400" dirty="0"/>
                    </a:p>
                  </a:txBody>
                  <a:tcPr/>
                </a:tc>
                <a:extLst>
                  <a:ext uri="{0D108BD9-81ED-4DB2-BD59-A6C34878D82A}">
                    <a16:rowId xmlns:a16="http://schemas.microsoft.com/office/drawing/2014/main" val="4125016218"/>
                  </a:ext>
                </a:extLst>
              </a:tr>
            </a:tbl>
          </a:graphicData>
        </a:graphic>
      </p:graphicFrame>
      <p:sp>
        <p:nvSpPr>
          <p:cNvPr id="17" name="TextBox 16">
            <a:extLst>
              <a:ext uri="{FF2B5EF4-FFF2-40B4-BE49-F238E27FC236}">
                <a16:creationId xmlns:a16="http://schemas.microsoft.com/office/drawing/2014/main" id="{B665F6BC-566B-2288-2DEB-467AF9F2652A}"/>
              </a:ext>
            </a:extLst>
          </p:cNvPr>
          <p:cNvSpPr txBox="1"/>
          <p:nvPr/>
        </p:nvSpPr>
        <p:spPr>
          <a:xfrm>
            <a:off x="9291595" y="5460780"/>
            <a:ext cx="2879186" cy="307777"/>
          </a:xfrm>
          <a:prstGeom prst="rect">
            <a:avLst/>
          </a:prstGeom>
          <a:noFill/>
        </p:spPr>
        <p:txBody>
          <a:bodyPr wrap="square" rtlCol="0">
            <a:spAutoFit/>
          </a:bodyPr>
          <a:lstStyle/>
          <a:p>
            <a:pPr algn="ctr"/>
            <a:r>
              <a:rPr lang="en-GB" sz="1400" dirty="0"/>
              <a:t>With &lt; 5% in a good range.</a:t>
            </a:r>
            <a:endParaRPr lang="en-DE" sz="1400" dirty="0"/>
          </a:p>
        </p:txBody>
      </p:sp>
    </p:spTree>
    <p:extLst>
      <p:ext uri="{BB962C8B-B14F-4D97-AF65-F5344CB8AC3E}">
        <p14:creationId xmlns:p14="http://schemas.microsoft.com/office/powerpoint/2010/main" val="300884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213C-32AA-D880-9463-7B01C849603C}"/>
              </a:ext>
            </a:extLst>
          </p:cNvPr>
          <p:cNvSpPr>
            <a:spLocks noGrp="1"/>
          </p:cNvSpPr>
          <p:nvPr>
            <p:ph type="title"/>
          </p:nvPr>
        </p:nvSpPr>
        <p:spPr/>
        <p:txBody>
          <a:bodyPr/>
          <a:lstStyle/>
          <a:p>
            <a:r>
              <a:rPr lang="en-IN" dirty="0"/>
              <a:t>1.Global Bird Migration </a:t>
            </a:r>
            <a:endParaRPr lang="en-US" dirty="0"/>
          </a:p>
        </p:txBody>
      </p:sp>
      <p:sp>
        <p:nvSpPr>
          <p:cNvPr id="4" name="Text Placeholder 3">
            <a:extLst>
              <a:ext uri="{FF2B5EF4-FFF2-40B4-BE49-F238E27FC236}">
                <a16:creationId xmlns:a16="http://schemas.microsoft.com/office/drawing/2014/main" id="{337AF1B3-5193-A349-303B-F2DA0D920D0E}"/>
              </a:ext>
            </a:extLst>
          </p:cNvPr>
          <p:cNvSpPr>
            <a:spLocks noGrp="1"/>
          </p:cNvSpPr>
          <p:nvPr>
            <p:ph type="body" sz="quarter" idx="18"/>
          </p:nvPr>
        </p:nvSpPr>
        <p:spPr/>
        <p:txBody>
          <a:bodyPr/>
          <a:lstStyle/>
          <a:p>
            <a:r>
              <a:rPr lang="en-US" dirty="0"/>
              <a:t>Sohil Mansuri</a:t>
            </a:r>
          </a:p>
        </p:txBody>
      </p:sp>
      <p:sp>
        <p:nvSpPr>
          <p:cNvPr id="5" name="Date Placeholder 4">
            <a:extLst>
              <a:ext uri="{FF2B5EF4-FFF2-40B4-BE49-F238E27FC236}">
                <a16:creationId xmlns:a16="http://schemas.microsoft.com/office/drawing/2014/main" id="{4B299BD3-4C4B-E576-5A68-CA2D2E4BB08A}"/>
              </a:ext>
            </a:extLst>
          </p:cNvPr>
          <p:cNvSpPr>
            <a:spLocks noGrp="1"/>
          </p:cNvSpPr>
          <p:nvPr>
            <p:ph type="dt" sz="half" idx="19"/>
          </p:nvPr>
        </p:nvSpPr>
        <p:spPr/>
        <p:txBody>
          <a:bodyPr/>
          <a:lstStyle/>
          <a:p>
            <a:r>
              <a:rPr lang="en-GB" dirty="0"/>
              <a:t>23/12/2025</a:t>
            </a:r>
          </a:p>
        </p:txBody>
      </p:sp>
      <p:sp>
        <p:nvSpPr>
          <p:cNvPr id="6" name="Footer Placeholder 5">
            <a:extLst>
              <a:ext uri="{FF2B5EF4-FFF2-40B4-BE49-F238E27FC236}">
                <a16:creationId xmlns:a16="http://schemas.microsoft.com/office/drawing/2014/main" id="{7E72B278-4022-02B9-719F-6237949F8D8D}"/>
              </a:ext>
            </a:extLst>
          </p:cNvPr>
          <p:cNvSpPr>
            <a:spLocks noGrp="1"/>
          </p:cNvSpPr>
          <p:nvPr>
            <p:ph type="ftr" sz="quarter" idx="20"/>
          </p:nvPr>
        </p:nvSpPr>
        <p:spPr/>
        <p:txBody>
          <a:bodyPr/>
          <a:lstStyle/>
          <a:p>
            <a:r>
              <a:rPr lang="en-GB" dirty="0"/>
              <a:t>Project Development / Optimus Syria</a:t>
            </a:r>
          </a:p>
        </p:txBody>
      </p:sp>
      <p:sp>
        <p:nvSpPr>
          <p:cNvPr id="7" name="Slide Number Placeholder 6">
            <a:extLst>
              <a:ext uri="{FF2B5EF4-FFF2-40B4-BE49-F238E27FC236}">
                <a16:creationId xmlns:a16="http://schemas.microsoft.com/office/drawing/2014/main" id="{453EE7AF-B0BA-A579-1057-B0719B45D567}"/>
              </a:ext>
            </a:extLst>
          </p:cNvPr>
          <p:cNvSpPr>
            <a:spLocks noGrp="1"/>
          </p:cNvSpPr>
          <p:nvPr>
            <p:ph type="sldNum" sz="quarter" idx="21"/>
          </p:nvPr>
        </p:nvSpPr>
        <p:spPr/>
        <p:txBody>
          <a:bodyPr/>
          <a:lstStyle/>
          <a:p>
            <a:fld id="{013F6232-4F06-48BA-8F69-BF531F607829}" type="slidenum">
              <a:rPr lang="en-GB" smtClean="0"/>
              <a:pPr/>
              <a:t>8</a:t>
            </a:fld>
            <a:endParaRPr lang="en-GB" dirty="0"/>
          </a:p>
        </p:txBody>
      </p:sp>
      <p:sp>
        <p:nvSpPr>
          <p:cNvPr id="8" name="Text Placeholder 7">
            <a:extLst>
              <a:ext uri="{FF2B5EF4-FFF2-40B4-BE49-F238E27FC236}">
                <a16:creationId xmlns:a16="http://schemas.microsoft.com/office/drawing/2014/main" id="{0A3DCE1E-41BB-D0FF-9A2B-009A58849B1E}"/>
              </a:ext>
            </a:extLst>
          </p:cNvPr>
          <p:cNvSpPr>
            <a:spLocks noGrp="1"/>
          </p:cNvSpPr>
          <p:nvPr>
            <p:ph type="body" sz="quarter" idx="22"/>
          </p:nvPr>
        </p:nvSpPr>
        <p:spPr>
          <a:xfrm>
            <a:off x="749023" y="6216958"/>
            <a:ext cx="8123128" cy="309850"/>
          </a:xfrm>
        </p:spPr>
        <p:txBody>
          <a:bodyPr>
            <a:normAutofit fontScale="92500" lnSpcReduction="10000"/>
          </a:bodyPr>
          <a:lstStyle/>
          <a:p>
            <a:r>
              <a:rPr lang="en-IN" sz="1800" dirty="0"/>
              <a:t>https://</a:t>
            </a:r>
            <a:r>
              <a:rPr lang="en-IN" sz="1800" dirty="0" err="1"/>
              <a:t>creativecommons.org</a:t>
            </a:r>
            <a:r>
              <a:rPr lang="en-IN" sz="1800" dirty="0"/>
              <a:t>/licenses/by/4.0/</a:t>
            </a:r>
          </a:p>
          <a:p>
            <a:endParaRPr lang="en-US" sz="1800" dirty="0"/>
          </a:p>
        </p:txBody>
      </p:sp>
      <p:pic>
        <p:nvPicPr>
          <p:cNvPr id="12" name="Picture 11" descr="A map with red arrows pointing to the map&#10;&#10;AI-generated content may be incorrect.">
            <a:extLst>
              <a:ext uri="{FF2B5EF4-FFF2-40B4-BE49-F238E27FC236}">
                <a16:creationId xmlns:a16="http://schemas.microsoft.com/office/drawing/2014/main" id="{9BEB550E-9003-CBBE-D76E-92E9FDB53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14759"/>
            <a:ext cx="7234646" cy="3002379"/>
          </a:xfrm>
          <a:prstGeom prst="rect">
            <a:avLst/>
          </a:prstGeom>
        </p:spPr>
      </p:pic>
      <p:sp>
        <p:nvSpPr>
          <p:cNvPr id="13" name="TextBox 12">
            <a:extLst>
              <a:ext uri="{FF2B5EF4-FFF2-40B4-BE49-F238E27FC236}">
                <a16:creationId xmlns:a16="http://schemas.microsoft.com/office/drawing/2014/main" id="{42DC8083-502A-530C-5064-572BDF7B33C1}"/>
              </a:ext>
            </a:extLst>
          </p:cNvPr>
          <p:cNvSpPr txBox="1"/>
          <p:nvPr/>
        </p:nvSpPr>
        <p:spPr>
          <a:xfrm>
            <a:off x="749023" y="4354443"/>
            <a:ext cx="10515600" cy="1200329"/>
          </a:xfrm>
          <a:prstGeom prst="rect">
            <a:avLst/>
          </a:prstGeom>
          <a:noFill/>
        </p:spPr>
        <p:txBody>
          <a:bodyPr wrap="square" rtlCol="0">
            <a:spAutoFit/>
          </a:bodyPr>
          <a:lstStyle/>
          <a:p>
            <a:pPr marL="285750" indent="-285750" algn="just">
              <a:buFont typeface="Arial" panose="020B0604020202020204" pitchFamily="34" charset="0"/>
              <a:buChar char="•"/>
            </a:pPr>
            <a:r>
              <a:rPr lang="en-IN" dirty="0"/>
              <a:t>Syria serves as a vital geographical gateway for bird migration due to its location at the intersection of three continents: Asia, Africa, and Europe</a:t>
            </a:r>
          </a:p>
          <a:p>
            <a:pPr marL="285750" indent="-285750" algn="just">
              <a:buFont typeface="Arial" panose="020B0604020202020204" pitchFamily="34" charset="0"/>
              <a:buChar char="•"/>
            </a:pPr>
            <a:r>
              <a:rPr lang="en-IN" dirty="0"/>
              <a:t>Seasonal Movement: Millions of birds cross this region twice a year, Generally, birds in the Northern Hemisphere take a north-south path during the fall and the opposite direction in the spring</a:t>
            </a:r>
            <a:endParaRPr lang="en-US" sz="1200" dirty="0">
              <a:solidFill>
                <a:schemeClr val="bg1"/>
              </a:solidFill>
            </a:endParaRPr>
          </a:p>
        </p:txBody>
      </p:sp>
    </p:spTree>
    <p:extLst>
      <p:ext uri="{BB962C8B-B14F-4D97-AF65-F5344CB8AC3E}">
        <p14:creationId xmlns:p14="http://schemas.microsoft.com/office/powerpoint/2010/main" val="358426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p:txBody>
          <a:bodyPr>
            <a:normAutofit/>
          </a:bodyPr>
          <a:lstStyle/>
          <a:p>
            <a:br>
              <a:rPr lang="en-IN" dirty="0"/>
            </a:br>
            <a:endParaRPr lang="en-GB" dirty="0"/>
          </a:p>
        </p:txBody>
      </p:sp>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en-GB" dirty="0"/>
              <a:t>Sohail Mansuri</a:t>
            </a:r>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r>
              <a:rPr lang="en-GB" dirty="0"/>
              <a:t>23/12/2025</a:t>
            </a:r>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Project Development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9</a:t>
            </a:fld>
            <a:endParaRPr lang="en-GB"/>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12" name="Text Placeholder 7">
            <a:extLst>
              <a:ext uri="{FF2B5EF4-FFF2-40B4-BE49-F238E27FC236}">
                <a16:creationId xmlns:a16="http://schemas.microsoft.com/office/drawing/2014/main" id="{C3252CDF-E056-5D44-D7C8-9874E760A06A}"/>
              </a:ext>
            </a:extLst>
          </p:cNvPr>
          <p:cNvSpPr>
            <a:spLocks noGrp="1"/>
          </p:cNvSpPr>
          <p:nvPr>
            <p:ph type="body" sz="quarter" idx="22"/>
          </p:nvPr>
        </p:nvSpPr>
        <p:spPr>
          <a:xfrm>
            <a:off x="655320" y="6176963"/>
            <a:ext cx="8123128" cy="309850"/>
          </a:xfrm>
        </p:spPr>
        <p:txBody>
          <a:bodyPr>
            <a:noAutofit/>
          </a:bodyPr>
          <a:lstStyle/>
          <a:p>
            <a:r>
              <a:rPr lang="en-IN" sz="1600" dirty="0"/>
              <a:t>https://</a:t>
            </a:r>
            <a:r>
              <a:rPr lang="en-IN" sz="1600" dirty="0" err="1"/>
              <a:t>creativecommons.org</a:t>
            </a:r>
            <a:r>
              <a:rPr lang="en-IN" sz="1600" dirty="0"/>
              <a:t>/licenses/by/4.0/</a:t>
            </a:r>
          </a:p>
          <a:p>
            <a:endParaRPr lang="en-US" sz="500" dirty="0"/>
          </a:p>
        </p:txBody>
      </p:sp>
      <p:sp>
        <p:nvSpPr>
          <p:cNvPr id="6" name="TextBox 5">
            <a:extLst>
              <a:ext uri="{FF2B5EF4-FFF2-40B4-BE49-F238E27FC236}">
                <a16:creationId xmlns:a16="http://schemas.microsoft.com/office/drawing/2014/main" id="{3D755AFB-C5C3-6A68-F71D-6237363B8E46}"/>
              </a:ext>
            </a:extLst>
          </p:cNvPr>
          <p:cNvSpPr txBox="1"/>
          <p:nvPr/>
        </p:nvSpPr>
        <p:spPr>
          <a:xfrm>
            <a:off x="838200" y="1541417"/>
            <a:ext cx="10515600" cy="4431983"/>
          </a:xfrm>
          <a:prstGeom prst="rect">
            <a:avLst/>
          </a:prstGeom>
          <a:noFill/>
        </p:spPr>
        <p:txBody>
          <a:bodyPr wrap="square" rtlCol="0">
            <a:spAutoFit/>
          </a:bodyPr>
          <a:lstStyle/>
          <a:p>
            <a:pPr algn="just"/>
            <a:r>
              <a:rPr lang="en-IN" dirty="0"/>
              <a:t>• Inland Desert (Al-Badia): Most migratory wild birds in Syria frequent the desert areas, specifically the Syrian Al-Badia, which is characterized by high biodiversity of wild plants that serve as primary food sources</a:t>
            </a:r>
          </a:p>
          <a:p>
            <a:pPr algn="just"/>
            <a:endParaRPr lang="en-IN" dirty="0"/>
          </a:p>
          <a:p>
            <a:pPr algn="just"/>
            <a:r>
              <a:rPr lang="en-IN" dirty="0"/>
              <a:t>• Border Regions: Significant areas for bird biodiversity exist along the borders between Syria, Iraq, and Turkey</a:t>
            </a:r>
          </a:p>
          <a:p>
            <a:pPr algn="just"/>
            <a:endParaRPr lang="en-IN" dirty="0"/>
          </a:p>
          <a:p>
            <a:pPr algn="just"/>
            <a:r>
              <a:rPr lang="en-IN" dirty="0"/>
              <a:t>• Water Bodies: Although the sources note that Syria has fewer water bodies than Iraq, migratory waterfowl such as storks, pelicans, ducks, and geese heavily utilize available Syrian water sources during their transit</a:t>
            </a:r>
          </a:p>
          <a:p>
            <a:pPr algn="just"/>
            <a:endParaRPr lang="en-IN" dirty="0"/>
          </a:p>
          <a:p>
            <a:pPr marL="285750" indent="-285750" algn="just">
              <a:buFont typeface="Arial" panose="020B0604020202020204" pitchFamily="34" charset="0"/>
              <a:buChar char="•"/>
            </a:pPr>
            <a:r>
              <a:rPr lang="en-IN" dirty="0"/>
              <a:t>In Syria, 85 species were considered as winter visitors, 15species as summer visitors in an unlike statistic, 143 species of migratory birds stopped breeding in Syria. 71 species of migratory birds that do not breed. 83 species that live throughout the winter season. 15 species of birds that live throughout the summer. Also, 53 of these species of birds are considered endangered (Salloum, 2020).</a:t>
            </a:r>
          </a:p>
          <a:p>
            <a:pPr algn="just"/>
            <a:endParaRPr lang="en-US" sz="1200" dirty="0">
              <a:solidFill>
                <a:schemeClr val="bg1"/>
              </a:solidFill>
            </a:endParaRPr>
          </a:p>
        </p:txBody>
      </p:sp>
    </p:spTree>
    <p:extLst>
      <p:ext uri="{BB962C8B-B14F-4D97-AF65-F5344CB8AC3E}">
        <p14:creationId xmlns:p14="http://schemas.microsoft.com/office/powerpoint/2010/main" val="25123846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dirty="0" smtClean="0">
            <a:solidFill>
              <a:schemeClr val="bg1"/>
            </a:solidFill>
          </a:defRPr>
        </a:defPPr>
      </a:lstStyle>
    </a:txDef>
  </a:objectDefaults>
  <a:extraClrSchemeLst/>
  <a:extLst>
    <a:ext uri="{05A4C25C-085E-4340-85A3-A5531E510DB2}">
      <thm15:themeFamily xmlns:thm15="http://schemas.microsoft.com/office/thememl/2012/main" name="Presentation_Project Development_Week_01" id="{565AEDCE-AEA5-4BFA-88F3-D43DDDF3E38B}" vid="{7E403B28-2726-4574-8041-C7D53A5C5E62}"/>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Project Development_Week_01" id="{565AEDCE-AEA5-4BFA-88F3-D43DDDF3E38B}" vid="{3F3711EF-5D77-458A-B8BC-3A58363DB8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875"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CD039B6-C6AB-492A-94BF-C46AF895D2E7}">
  <we:reference id="WA200007130" version="1.0.0.1" store="en-US" storeType="omex"/>
  <we:alternateReferences>
    <we:reference id="WA200007130" version="1.0.0.1"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3D784B2-E216-4A14-BE4B-F0CA301E2B20}">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Presentation_Project Development_Week_01</Template>
  <TotalTime>15750</TotalTime>
  <Words>1081</Words>
  <Application>Microsoft Office PowerPoint</Application>
  <PresentationFormat>Widescreen</PresentationFormat>
  <Paragraphs>285</Paragraphs>
  <Slides>11</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Aptos</vt:lpstr>
      <vt:lpstr>Aptos (Textkörper)</vt:lpstr>
      <vt:lpstr>Aptos Display</vt:lpstr>
      <vt:lpstr>Aptos Narrow</vt:lpstr>
      <vt:lpstr>Arial</vt:lpstr>
      <vt:lpstr>Calibri</vt:lpstr>
      <vt:lpstr>Calibri Light</vt:lpstr>
      <vt:lpstr>Times New Roman</vt:lpstr>
      <vt:lpstr>Wingdings</vt:lpstr>
      <vt:lpstr>Office</vt:lpstr>
      <vt:lpstr>Benutzerdefiniertes Design</vt:lpstr>
      <vt:lpstr>Weekly report: Team Project Development</vt:lpstr>
      <vt:lpstr>Progress of the week</vt:lpstr>
      <vt:lpstr>Update of the Turbine Data </vt:lpstr>
      <vt:lpstr>Progress: WindPro Simulation</vt:lpstr>
      <vt:lpstr>Progress: Windfarm optimization</vt:lpstr>
      <vt:lpstr>Progress: WindPro Simulation</vt:lpstr>
      <vt:lpstr>Progress: WindPro Simulation </vt:lpstr>
      <vt:lpstr>1.Global Bird Migration </vt:lpstr>
      <vt:lpstr> </vt:lpstr>
      <vt:lpstr>2.The Threatened and red list Migratory Birds</vt:lpstr>
      <vt:lpstr>Bibliography – Project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Sıla Ceren Çetin</dc:creator>
  <cp:lastModifiedBy>Luis Urhahn</cp:lastModifiedBy>
  <cp:revision>33</cp:revision>
  <dcterms:created xsi:type="dcterms:W3CDTF">2025-09-29T09:28:46Z</dcterms:created>
  <dcterms:modified xsi:type="dcterms:W3CDTF">2025-12-22T10:35:23Z</dcterms:modified>
</cp:coreProperties>
</file>